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6"/>
  </p:notesMasterIdLst>
  <p:sldIdLst>
    <p:sldId id="256" r:id="rId2"/>
    <p:sldId id="259" r:id="rId3"/>
    <p:sldId id="260" r:id="rId4"/>
    <p:sldId id="314" r:id="rId5"/>
    <p:sldId id="367" r:id="rId6"/>
    <p:sldId id="552" r:id="rId7"/>
    <p:sldId id="553" r:id="rId8"/>
    <p:sldId id="456" r:id="rId9"/>
    <p:sldId id="638" r:id="rId10"/>
    <p:sldId id="639" r:id="rId11"/>
    <p:sldId id="640" r:id="rId12"/>
    <p:sldId id="457" r:id="rId13"/>
    <p:sldId id="458" r:id="rId14"/>
    <p:sldId id="465" r:id="rId15"/>
    <p:sldId id="641" r:id="rId16"/>
    <p:sldId id="642" r:id="rId17"/>
    <p:sldId id="659" r:id="rId18"/>
    <p:sldId id="643" r:id="rId19"/>
    <p:sldId id="554" r:id="rId20"/>
    <p:sldId id="555" r:id="rId21"/>
    <p:sldId id="556" r:id="rId22"/>
    <p:sldId id="560" r:id="rId23"/>
    <p:sldId id="644" r:id="rId24"/>
    <p:sldId id="646" r:id="rId25"/>
    <p:sldId id="647" r:id="rId26"/>
    <p:sldId id="648" r:id="rId27"/>
    <p:sldId id="564" r:id="rId28"/>
    <p:sldId id="581" r:id="rId29"/>
    <p:sldId id="649" r:id="rId30"/>
    <p:sldId id="650" r:id="rId31"/>
    <p:sldId id="651" r:id="rId32"/>
    <p:sldId id="652" r:id="rId33"/>
    <p:sldId id="655" r:id="rId34"/>
    <p:sldId id="589" r:id="rId35"/>
    <p:sldId id="590" r:id="rId36"/>
    <p:sldId id="656" r:id="rId37"/>
    <p:sldId id="591" r:id="rId38"/>
    <p:sldId id="602" r:id="rId39"/>
    <p:sldId id="603" r:id="rId40"/>
    <p:sldId id="604" r:id="rId41"/>
    <p:sldId id="657" r:id="rId42"/>
    <p:sldId id="605" r:id="rId43"/>
    <p:sldId id="658" r:id="rId44"/>
    <p:sldId id="290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0099"/>
    <a:srgbClr val="E3EBF5"/>
    <a:srgbClr val="FFFFFF"/>
    <a:srgbClr val="AADAF8"/>
    <a:srgbClr val="FFA7A7"/>
    <a:srgbClr val="C3F4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82734" autoAdjust="0"/>
  </p:normalViewPr>
  <p:slideViewPr>
    <p:cSldViewPr>
      <p:cViewPr varScale="1">
        <p:scale>
          <a:sx n="75" d="100"/>
          <a:sy n="75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F9E26-806B-4E51-B85A-9BCB62E68646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788F0-A518-4A71-92E4-13B940F83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50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b="1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788F0-A518-4A71-92E4-13B940F83B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637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788F0-A518-4A71-92E4-13B940F83B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91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788F0-A518-4A71-92E4-13B940F83B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99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788F0-A518-4A71-92E4-13B940F83B9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1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 algn="ctr" rtl="1">
              <a:defRPr sz="8000">
                <a:cs typeface="B Nazanin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ctr" rtl="1">
              <a:buNone/>
              <a:defRPr sz="2800">
                <a:solidFill>
                  <a:schemeClr val="tx2"/>
                </a:solidFill>
                <a:cs typeface="B Nazanin" pitchFamily="2" charset="-7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63246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1066800"/>
          </a:xfrm>
        </p:spPr>
        <p:txBody>
          <a:bodyPr>
            <a:noAutofit/>
          </a:bodyPr>
          <a:lstStyle>
            <a:lvl1pPr algn="r" rtl="1">
              <a:defRPr sz="4800" b="1">
                <a:latin typeface="+mn-lt"/>
                <a:cs typeface="B Nazanin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543800" cy="4419600"/>
          </a:xfrm>
        </p:spPr>
        <p:txBody>
          <a:bodyPr/>
          <a:lstStyle>
            <a:lvl1pPr algn="r" rtl="1">
              <a:defRPr>
                <a:solidFill>
                  <a:schemeClr val="tx1"/>
                </a:solidFill>
                <a:cs typeface="B Nazanin" pitchFamily="2" charset="-78"/>
              </a:defRPr>
            </a:lvl1pPr>
            <a:lvl2pPr algn="r" rtl="1">
              <a:defRPr>
                <a:solidFill>
                  <a:schemeClr val="tx1"/>
                </a:solidFill>
                <a:cs typeface="B Nazanin" pitchFamily="2" charset="-78"/>
              </a:defRPr>
            </a:lvl2pPr>
            <a:lvl3pPr algn="r" rtl="1">
              <a:defRPr>
                <a:solidFill>
                  <a:schemeClr val="tx1"/>
                </a:solidFill>
                <a:cs typeface="B Nazanin" pitchFamily="2" charset="-78"/>
              </a:defRPr>
            </a:lvl3pPr>
            <a:lvl4pPr algn="r" rtl="1">
              <a:defRPr>
                <a:solidFill>
                  <a:schemeClr val="tx1"/>
                </a:solidFill>
                <a:cs typeface="B Nazanin" pitchFamily="2" charset="-78"/>
              </a:defRPr>
            </a:lvl4pPr>
            <a:lvl5pPr algn="r" rtl="1">
              <a:defRPr>
                <a:solidFill>
                  <a:schemeClr val="tx1"/>
                </a:solidFill>
                <a:cs typeface="B Nazanin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96200" y="62484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0"/>
            <a:ext cx="7543799" cy="3048000"/>
          </a:xfrm>
        </p:spPr>
        <p:txBody>
          <a:bodyPr>
            <a:normAutofit/>
          </a:bodyPr>
          <a:lstStyle/>
          <a:p>
            <a:r>
              <a:rPr lang="fa-IR" sz="8800" b="1" dirty="0" smtClean="0"/>
              <a:t>پایگاه داده ها</a:t>
            </a:r>
            <a:r>
              <a:rPr lang="en-US" sz="8800" b="1" dirty="0" smtClean="0"/>
              <a:t> </a:t>
            </a:r>
            <a:r>
              <a:rPr lang="fa-IR" sz="7200" dirty="0" smtClean="0"/>
              <a:t/>
            </a:r>
            <a:br>
              <a:rPr lang="fa-IR" sz="7200" dirty="0" smtClean="0"/>
            </a:br>
            <a:r>
              <a:rPr lang="fa-IR" sz="6000" dirty="0" smtClean="0"/>
              <a:t>فصل هفتم</a:t>
            </a:r>
            <a:r>
              <a:rPr lang="fa-IR" sz="4000" dirty="0"/>
              <a:t>: </a:t>
            </a:r>
            <a:r>
              <a:rPr lang="fa-IR" sz="3200" dirty="0" smtClean="0"/>
              <a:t>وابستگی تابعی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114800"/>
            <a:ext cx="6858000" cy="1981200"/>
          </a:xfrm>
        </p:spPr>
        <p:txBody>
          <a:bodyPr>
            <a:normAutofit/>
          </a:bodyPr>
          <a:lstStyle/>
          <a:p>
            <a:r>
              <a:rPr lang="fa-IR" sz="1800" dirty="0">
                <a:solidFill>
                  <a:schemeClr val="tx1"/>
                </a:solidFill>
              </a:rPr>
              <a:t>دانشگاه صنعتی بیرجند</a:t>
            </a:r>
          </a:p>
          <a:p>
            <a:r>
              <a:rPr lang="fa-IR" sz="1800" dirty="0">
                <a:solidFill>
                  <a:schemeClr val="tx1"/>
                </a:solidFill>
              </a:rPr>
              <a:t>نیمسال اول تحصیلی 94-93</a:t>
            </a:r>
          </a:p>
          <a:p>
            <a:r>
              <a:rPr lang="fa-IR" sz="1800" dirty="0" smtClean="0">
                <a:solidFill>
                  <a:schemeClr val="tx1"/>
                </a:solidFill>
              </a:rPr>
              <a:t>وحیده </a:t>
            </a:r>
            <a:r>
              <a:rPr lang="fa-IR" sz="1800" dirty="0" smtClean="0">
                <a:solidFill>
                  <a:schemeClr val="tx1"/>
                </a:solidFill>
              </a:rPr>
              <a:t>بابائیان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vahidebabaiyan@yahoo.com</a:t>
            </a:r>
            <a:endParaRPr lang="fa-IR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762002" cy="857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4000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458200" cy="57912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fa-IR" b="1" u="sng" dirty="0"/>
              <a:t>نکته 1</a:t>
            </a:r>
            <a:r>
              <a:rPr lang="fa-IR" b="1" u="sng" dirty="0" smtClean="0"/>
              <a:t>:</a:t>
            </a:r>
          </a:p>
          <a:p>
            <a:pPr marL="320040" lvl="1" indent="0" algn="just">
              <a:buNone/>
            </a:pPr>
            <a:r>
              <a:rPr lang="fa-IR" dirty="0" smtClean="0"/>
              <a:t> </a:t>
            </a:r>
            <a:r>
              <a:rPr lang="en-US" dirty="0" smtClean="0"/>
              <a:t>FD</a:t>
            </a:r>
            <a:r>
              <a:rPr lang="fa-IR" dirty="0" smtClean="0"/>
              <a:t> ها </a:t>
            </a:r>
            <a:r>
              <a:rPr lang="fa-IR" dirty="0"/>
              <a:t>در واقع محدودیت جامعیت را نشان می دهند و بنابراین </a:t>
            </a:r>
            <a:r>
              <a:rPr lang="en-US" dirty="0"/>
              <a:t>DBMS</a:t>
            </a:r>
            <a:r>
              <a:rPr lang="fa-IR" dirty="0"/>
              <a:t> باید </a:t>
            </a:r>
            <a:r>
              <a:rPr lang="fa-IR" dirty="0" smtClean="0"/>
              <a:t>آن ها </a:t>
            </a:r>
            <a:r>
              <a:rPr lang="fa-IR" dirty="0"/>
              <a:t>را اعمال کند. به عنوان مثال واقعیت </a:t>
            </a:r>
            <a:r>
              <a:rPr lang="en-US" dirty="0"/>
              <a:t>S#→city</a:t>
            </a:r>
            <a:r>
              <a:rPr lang="fa-IR" dirty="0"/>
              <a:t> بدین معناست که هر عرضه کننده منحصراً در یک شهر قرار دارد. </a:t>
            </a:r>
            <a:r>
              <a:rPr lang="en-US" dirty="0"/>
              <a:t>FD</a:t>
            </a:r>
            <a:r>
              <a:rPr lang="fa-IR" dirty="0"/>
              <a:t> ها یک مفهوم ادراکی هستند.</a:t>
            </a:r>
            <a:endParaRPr lang="en-US" dirty="0"/>
          </a:p>
          <a:p>
            <a:pPr marL="0" indent="0" algn="just">
              <a:buNone/>
            </a:pPr>
            <a:endParaRPr lang="fa-IR" b="1" u="sng" dirty="0" smtClean="0"/>
          </a:p>
          <a:p>
            <a:pPr marL="0" indent="0" algn="just">
              <a:buNone/>
            </a:pPr>
            <a:r>
              <a:rPr lang="fa-IR" b="1" u="sng" dirty="0" smtClean="0"/>
              <a:t>نکته </a:t>
            </a:r>
            <a:r>
              <a:rPr lang="fa-IR" b="1" u="sng" dirty="0"/>
              <a:t>2</a:t>
            </a:r>
            <a:r>
              <a:rPr lang="fa-IR" b="1" u="sng" dirty="0" smtClean="0"/>
              <a:t>:</a:t>
            </a:r>
          </a:p>
          <a:p>
            <a:pPr marL="320040" lvl="1" indent="0" algn="just">
              <a:buNone/>
            </a:pPr>
            <a:r>
              <a:rPr lang="fa-IR" dirty="0" smtClean="0"/>
              <a:t> </a:t>
            </a:r>
            <a:r>
              <a:rPr lang="fa-IR" dirty="0"/>
              <a:t>اگر در رابطه </a:t>
            </a:r>
            <a:r>
              <a:rPr lang="en-US" dirty="0"/>
              <a:t>R</a:t>
            </a:r>
            <a:r>
              <a:rPr lang="fa-IR" dirty="0"/>
              <a:t> داشته باشیم : </a:t>
            </a:r>
            <a:r>
              <a:rPr lang="en-US" dirty="0"/>
              <a:t>A→B</a:t>
            </a:r>
            <a:r>
              <a:rPr lang="fa-IR" dirty="0"/>
              <a:t> لزوماً </a:t>
            </a:r>
            <a:r>
              <a:rPr lang="en-US" dirty="0"/>
              <a:t>B→A</a:t>
            </a:r>
            <a:r>
              <a:rPr lang="fa-IR" dirty="0"/>
              <a:t> برقرار نیست.</a:t>
            </a:r>
            <a:endParaRPr lang="en-US" dirty="0"/>
          </a:p>
          <a:p>
            <a:pPr marL="0" indent="0" algn="just">
              <a:buNone/>
            </a:pPr>
            <a:endParaRPr lang="fa-IR" b="1" u="sng" dirty="0" smtClean="0"/>
          </a:p>
          <a:p>
            <a:pPr marL="0" indent="0" algn="just">
              <a:buNone/>
            </a:pPr>
            <a:r>
              <a:rPr lang="fa-IR" b="1" u="sng" dirty="0" smtClean="0"/>
              <a:t>نکته </a:t>
            </a:r>
            <a:r>
              <a:rPr lang="fa-IR" b="1" u="sng" dirty="0"/>
              <a:t>3</a:t>
            </a:r>
            <a:r>
              <a:rPr lang="fa-IR" b="1" u="sng" dirty="0" smtClean="0"/>
              <a:t>:</a:t>
            </a:r>
          </a:p>
          <a:p>
            <a:pPr marL="320040" lvl="1" indent="0" algn="just">
              <a:buNone/>
            </a:pPr>
            <a:r>
              <a:rPr lang="fa-IR" dirty="0" smtClean="0"/>
              <a:t> </a:t>
            </a:r>
            <a:r>
              <a:rPr lang="fa-IR" dirty="0"/>
              <a:t>وابستگی تابعی بین صفات یک رابطه، یک مفهوم مستقل از زمان است یعنی فقط در مقدار خاصی از متغیر رابطه ای </a:t>
            </a:r>
            <a:r>
              <a:rPr lang="en-US" dirty="0"/>
              <a:t>R</a:t>
            </a:r>
            <a:r>
              <a:rPr lang="fa-IR" dirty="0"/>
              <a:t> و در لحظه خاصی وجود ندارند، بلکه این وابستگی ها، در صورت وجود، در جمیع مقادیر </a:t>
            </a:r>
            <a:r>
              <a:rPr lang="en-US" dirty="0"/>
              <a:t>R</a:t>
            </a:r>
            <a:r>
              <a:rPr lang="fa-IR" dirty="0"/>
              <a:t> و همیشه بر قرارند.</a:t>
            </a:r>
            <a:endParaRPr lang="en-US" dirty="0"/>
          </a:p>
          <a:p>
            <a:pPr marL="0" indent="0" algn="just">
              <a:buNone/>
            </a:pPr>
            <a:endParaRPr lang="fa-IR" b="1" u="sng" dirty="0" smtClean="0"/>
          </a:p>
          <a:p>
            <a:pPr marL="0" indent="0" algn="just">
              <a:buNone/>
            </a:pPr>
            <a:r>
              <a:rPr lang="fa-IR" b="1" u="sng" dirty="0" smtClean="0"/>
              <a:t>نکته </a:t>
            </a:r>
            <a:r>
              <a:rPr lang="fa-IR" b="1" u="sng" dirty="0"/>
              <a:t>4: </a:t>
            </a:r>
            <a:endParaRPr lang="fa-IR" b="1" u="sng" dirty="0" smtClean="0"/>
          </a:p>
          <a:p>
            <a:pPr marL="320040" lvl="1" indent="0" algn="just">
              <a:buNone/>
            </a:pPr>
            <a:r>
              <a:rPr lang="fa-IR" dirty="0" smtClean="0"/>
              <a:t>اگر </a:t>
            </a:r>
            <a:r>
              <a:rPr lang="en-US" dirty="0"/>
              <a:t>K</a:t>
            </a:r>
            <a:r>
              <a:rPr lang="fa-IR" dirty="0"/>
              <a:t> سوپر کلید رابطه </a:t>
            </a:r>
            <a:r>
              <a:rPr lang="en-US" dirty="0"/>
              <a:t>R</a:t>
            </a:r>
            <a:r>
              <a:rPr lang="fa-IR" dirty="0"/>
              <a:t> باشد در این صورت </a:t>
            </a:r>
            <a:r>
              <a:rPr lang="en-US" dirty="0"/>
              <a:t>K→R(H)</a:t>
            </a:r>
            <a:r>
              <a:rPr lang="fa-IR" dirty="0"/>
              <a:t> که در آن </a:t>
            </a:r>
            <a:r>
              <a:rPr lang="en-US" dirty="0"/>
              <a:t>H</a:t>
            </a:r>
            <a:r>
              <a:rPr lang="fa-IR" dirty="0"/>
              <a:t> مجموعه عنوان </a:t>
            </a:r>
            <a:r>
              <a:rPr lang="en-US" dirty="0"/>
              <a:t>R</a:t>
            </a:r>
            <a:r>
              <a:rPr lang="fa-IR" dirty="0"/>
              <a:t> است.</a:t>
            </a:r>
            <a:endParaRPr lang="en-US" dirty="0"/>
          </a:p>
          <a:p>
            <a:pPr marL="0" indent="0" algn="just">
              <a:buNone/>
            </a:pPr>
            <a:endParaRPr lang="fa-IR" b="1" u="sng" dirty="0" smtClean="0"/>
          </a:p>
          <a:p>
            <a:pPr marL="0" indent="0" algn="just">
              <a:buNone/>
            </a:pPr>
            <a:r>
              <a:rPr lang="fa-IR" b="1" u="sng" dirty="0" smtClean="0"/>
              <a:t>نکته </a:t>
            </a:r>
            <a:r>
              <a:rPr lang="fa-IR" b="1" u="sng" dirty="0"/>
              <a:t>5: </a:t>
            </a:r>
            <a:endParaRPr lang="fa-IR" b="1" u="sng" dirty="0" smtClean="0"/>
          </a:p>
          <a:p>
            <a:pPr marL="320040" lvl="1" indent="0" algn="just">
              <a:buNone/>
            </a:pPr>
            <a:r>
              <a:rPr lang="fa-IR" dirty="0" smtClean="0"/>
              <a:t>در </a:t>
            </a:r>
            <a:r>
              <a:rPr lang="fa-IR" dirty="0"/>
              <a:t>رابطه تمام کلید، بین اجزاء کلید، وابستگی تابعی وجود ندارد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4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8839200" cy="1066800"/>
          </a:xfrm>
        </p:spPr>
        <p:txBody>
          <a:bodyPr/>
          <a:lstStyle/>
          <a:p>
            <a:r>
              <a:rPr lang="fa-IR" sz="2800" dirty="0"/>
              <a:t>وابستگی تابعی کامل </a:t>
            </a:r>
            <a:r>
              <a:rPr lang="en-US" sz="2800" dirty="0"/>
              <a:t>(FFD = Full Functional Dependency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19600"/>
          </a:xfrm>
        </p:spPr>
        <p:txBody>
          <a:bodyPr/>
          <a:lstStyle/>
          <a:p>
            <a:pPr algn="just"/>
            <a:r>
              <a:rPr lang="fa-IR" dirty="0" smtClean="0"/>
              <a:t>صفت </a:t>
            </a:r>
            <a:r>
              <a:rPr lang="fa-IR" dirty="0"/>
              <a:t>خاصه </a:t>
            </a:r>
            <a:r>
              <a:rPr lang="en-US" dirty="0"/>
              <a:t>Y</a:t>
            </a:r>
            <a:r>
              <a:rPr lang="fa-IR" dirty="0"/>
              <a:t> از رابطه </a:t>
            </a:r>
            <a:r>
              <a:rPr lang="en-US" dirty="0"/>
              <a:t>R</a:t>
            </a:r>
            <a:r>
              <a:rPr lang="fa-IR" dirty="0"/>
              <a:t> با صفت خاصه </a:t>
            </a:r>
            <a:r>
              <a:rPr lang="en-US" dirty="0"/>
              <a:t>X</a:t>
            </a:r>
            <a:r>
              <a:rPr lang="fa-IR" dirty="0"/>
              <a:t> از رابطه </a:t>
            </a:r>
            <a:r>
              <a:rPr lang="en-US" dirty="0"/>
              <a:t>R</a:t>
            </a:r>
            <a:r>
              <a:rPr lang="fa-IR" dirty="0"/>
              <a:t> وابستگی تابعی کامل دارد اگر </a:t>
            </a:r>
            <a:r>
              <a:rPr lang="en-US" dirty="0"/>
              <a:t>Y</a:t>
            </a:r>
            <a:r>
              <a:rPr lang="fa-IR" dirty="0"/>
              <a:t> با </a:t>
            </a:r>
            <a:r>
              <a:rPr lang="en-US" dirty="0"/>
              <a:t>X</a:t>
            </a:r>
            <a:r>
              <a:rPr lang="fa-IR" dirty="0"/>
              <a:t> وابستگی تابعی داشته باشد ولی با هیچ یک از زیر مجموعه های </a:t>
            </a:r>
            <a:r>
              <a:rPr lang="en-US" dirty="0"/>
              <a:t>X</a:t>
            </a:r>
            <a:r>
              <a:rPr lang="fa-IR" dirty="0"/>
              <a:t> وابستگی تابعی نداشته باشد. </a:t>
            </a:r>
            <a:endParaRPr lang="fa-IR" dirty="0" smtClean="0"/>
          </a:p>
          <a:p>
            <a:pPr marL="0" indent="0" algn="l">
              <a:buNone/>
            </a:pPr>
            <a:r>
              <a:rPr lang="en-US" dirty="0" smtClean="0"/>
              <a:t>X: {a1 , … , an} </a:t>
            </a:r>
            <a:r>
              <a:rPr lang="en-US" dirty="0"/>
              <a:t>→ </a:t>
            </a:r>
            <a:r>
              <a:rPr lang="en-US" dirty="0" smtClean="0"/>
              <a:t>Y</a:t>
            </a:r>
            <a:endParaRPr lang="fa-IR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marL="0" indent="0" algn="just">
              <a:buNone/>
            </a:pPr>
            <a:r>
              <a:rPr lang="fa-IR" dirty="0" smtClean="0"/>
              <a:t>در </a:t>
            </a:r>
            <a:r>
              <a:rPr lang="fa-IR" dirty="0"/>
              <a:t>این تعریف صفت </a:t>
            </a:r>
            <a:r>
              <a:rPr lang="en-US" dirty="0"/>
              <a:t>X</a:t>
            </a:r>
            <a:r>
              <a:rPr lang="fa-IR" dirty="0"/>
              <a:t> را مرکب فرض </a:t>
            </a:r>
            <a:r>
              <a:rPr lang="fa-IR" dirty="0" smtClean="0"/>
              <a:t>کرده ایم. </a:t>
            </a:r>
            <a:r>
              <a:rPr lang="fa-IR" dirty="0"/>
              <a:t>اگر صفت خاصه </a:t>
            </a:r>
            <a:r>
              <a:rPr lang="en-US" dirty="0"/>
              <a:t>X</a:t>
            </a:r>
            <a:r>
              <a:rPr lang="fa-IR" dirty="0"/>
              <a:t> مرکب </a:t>
            </a:r>
            <a:r>
              <a:rPr lang="fa-IR" dirty="0" smtClean="0"/>
              <a:t>نباشد، </a:t>
            </a:r>
            <a:r>
              <a:rPr lang="fa-IR" dirty="0"/>
              <a:t>وابستگی حتماً کامل خواهد بود.</a:t>
            </a:r>
            <a:endParaRPr lang="en-US" dirty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3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458200" cy="5410200"/>
          </a:xfrm>
        </p:spPr>
        <p:txBody>
          <a:bodyPr/>
          <a:lstStyle/>
          <a:p>
            <a:pPr marL="0" indent="0">
              <a:buNone/>
            </a:pPr>
            <a:r>
              <a:rPr lang="fa-IR" b="1" u="sng" dirty="0" smtClean="0"/>
              <a:t>مثال </a:t>
            </a:r>
            <a:r>
              <a:rPr lang="fa-IR" b="1" u="sng" dirty="0"/>
              <a:t>5: </a:t>
            </a:r>
            <a:endParaRPr lang="en-US" b="1" u="sng" dirty="0"/>
          </a:p>
          <a:p>
            <a:pPr marL="320040" lvl="1" indent="0">
              <a:buNone/>
            </a:pPr>
            <a:r>
              <a:rPr lang="fa-IR" dirty="0" smtClean="0"/>
              <a:t>در </a:t>
            </a:r>
            <a:r>
              <a:rPr lang="fa-IR" dirty="0"/>
              <a:t>رابطه </a:t>
            </a:r>
            <a:r>
              <a:rPr lang="en-US" dirty="0"/>
              <a:t>S </a:t>
            </a:r>
            <a:r>
              <a:rPr lang="fa-IR" dirty="0" smtClean="0"/>
              <a:t> صفت </a:t>
            </a:r>
            <a:r>
              <a:rPr lang="fa-IR" dirty="0"/>
              <a:t>خاصه </a:t>
            </a:r>
            <a:r>
              <a:rPr lang="en-US" dirty="0"/>
              <a:t>city</a:t>
            </a:r>
            <a:r>
              <a:rPr lang="fa-IR" dirty="0"/>
              <a:t> با صفت خاصه مرکب </a:t>
            </a:r>
            <a:r>
              <a:rPr lang="en-US" dirty="0"/>
              <a:t>(S# , </a:t>
            </a:r>
            <a:r>
              <a:rPr lang="en-US" dirty="0" err="1"/>
              <a:t>Sname</a:t>
            </a:r>
            <a:r>
              <a:rPr lang="en-US" dirty="0"/>
              <a:t>) </a:t>
            </a:r>
            <a:r>
              <a:rPr lang="fa-IR" dirty="0" smtClean="0"/>
              <a:t> وابستگی </a:t>
            </a:r>
            <a:r>
              <a:rPr lang="fa-IR" dirty="0"/>
              <a:t>دارد </a:t>
            </a:r>
            <a:r>
              <a:rPr lang="fa-IR" dirty="0" smtClean="0"/>
              <a:t>یعنی:</a:t>
            </a:r>
          </a:p>
          <a:p>
            <a:pPr marL="320040" lvl="1" indent="0" algn="ctr">
              <a:buNone/>
            </a:pPr>
            <a:endParaRPr lang="fa-IR" dirty="0" smtClean="0"/>
          </a:p>
          <a:p>
            <a:pPr marL="320040" lvl="1" indent="0" algn="ctr">
              <a:buNone/>
            </a:pPr>
            <a:r>
              <a:rPr lang="fa-IR" dirty="0" smtClean="0"/>
              <a:t> </a:t>
            </a:r>
            <a:r>
              <a:rPr lang="en-US" dirty="0"/>
              <a:t>(S# , </a:t>
            </a:r>
            <a:r>
              <a:rPr lang="en-US" dirty="0" err="1"/>
              <a:t>Sname</a:t>
            </a:r>
            <a:r>
              <a:rPr lang="en-US" dirty="0"/>
              <a:t>) → city</a:t>
            </a:r>
            <a:r>
              <a:rPr lang="fa-IR" dirty="0"/>
              <a:t> </a:t>
            </a:r>
            <a:endParaRPr lang="fa-IR" dirty="0" smtClean="0"/>
          </a:p>
          <a:p>
            <a:pPr marL="320040" lvl="1" indent="0">
              <a:buNone/>
            </a:pPr>
            <a:endParaRPr lang="fa-IR" dirty="0" smtClean="0"/>
          </a:p>
          <a:p>
            <a:pPr marL="320040" lvl="1" indent="0">
              <a:buNone/>
            </a:pPr>
            <a:endParaRPr lang="fa-IR" dirty="0"/>
          </a:p>
          <a:p>
            <a:pPr marL="320040" lvl="1" indent="0">
              <a:buNone/>
            </a:pPr>
            <a:r>
              <a:rPr lang="fa-IR" dirty="0" smtClean="0"/>
              <a:t>ولی </a:t>
            </a:r>
            <a:r>
              <a:rPr lang="fa-IR" dirty="0"/>
              <a:t>این وابستگی کامل نیست </a:t>
            </a:r>
            <a:r>
              <a:rPr lang="fa-IR" dirty="0" smtClean="0"/>
              <a:t>زیرا:</a:t>
            </a:r>
          </a:p>
          <a:p>
            <a:pPr marL="320040" lvl="1" indent="0" algn="ctr">
              <a:buNone/>
            </a:pPr>
            <a:r>
              <a:rPr lang="fa-IR" dirty="0" smtClean="0"/>
              <a:t> </a:t>
            </a:r>
            <a:r>
              <a:rPr lang="en-US" dirty="0"/>
              <a:t>S#</a:t>
            </a:r>
            <a:r>
              <a:rPr lang="en-US" dirty="0" smtClean="0"/>
              <a:t>→ city </a:t>
            </a:r>
            <a:r>
              <a:rPr lang="fa-IR" dirty="0" smtClean="0"/>
              <a:t> </a:t>
            </a:r>
          </a:p>
          <a:p>
            <a:pPr marL="320040" lvl="1" indent="0">
              <a:buNone/>
            </a:pPr>
            <a:endParaRPr lang="fa-IR" dirty="0" smtClean="0"/>
          </a:p>
          <a:p>
            <a:pPr marL="320040" lvl="1" indent="0">
              <a:buNone/>
            </a:pPr>
            <a:r>
              <a:rPr lang="fa-IR" dirty="0" smtClean="0"/>
              <a:t>یعنی </a:t>
            </a:r>
            <a:r>
              <a:rPr lang="en-US" dirty="0"/>
              <a:t>city</a:t>
            </a:r>
            <a:r>
              <a:rPr lang="fa-IR" dirty="0"/>
              <a:t> با یکی از زیر مجموعه های </a:t>
            </a:r>
            <a:r>
              <a:rPr lang="en-US" dirty="0"/>
              <a:t>(S# , </a:t>
            </a:r>
            <a:r>
              <a:rPr lang="en-US" dirty="0" err="1"/>
              <a:t>Sname</a:t>
            </a:r>
            <a:r>
              <a:rPr lang="en-US" dirty="0"/>
              <a:t>)</a:t>
            </a:r>
            <a:r>
              <a:rPr lang="fa-IR" dirty="0"/>
              <a:t> وابستگی تابعی دارد.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44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763000" cy="5562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b="1" u="sng" dirty="0" smtClean="0"/>
              <a:t>مثال </a:t>
            </a:r>
            <a:r>
              <a:rPr lang="fa-IR" b="1" u="sng" dirty="0"/>
              <a:t>6 :</a:t>
            </a:r>
            <a:endParaRPr lang="en-US" b="1" u="sng" dirty="0"/>
          </a:p>
          <a:p>
            <a:pPr marL="320040" lvl="1" indent="0">
              <a:buNone/>
            </a:pPr>
            <a:r>
              <a:rPr lang="fa-IR" dirty="0" smtClean="0"/>
              <a:t>در </a:t>
            </a:r>
            <a:r>
              <a:rPr lang="fa-IR" dirty="0"/>
              <a:t>رابطه </a:t>
            </a:r>
            <a:r>
              <a:rPr lang="en-US" dirty="0"/>
              <a:t>SP</a:t>
            </a:r>
            <a:r>
              <a:rPr lang="fa-IR" dirty="0"/>
              <a:t> صفت خاصه </a:t>
            </a:r>
            <a:r>
              <a:rPr lang="en-US" dirty="0" err="1"/>
              <a:t>Qty</a:t>
            </a:r>
            <a:r>
              <a:rPr lang="fa-IR" dirty="0"/>
              <a:t> با صفت خاصه مرکب </a:t>
            </a:r>
            <a:r>
              <a:rPr lang="en-US" dirty="0"/>
              <a:t>(S#,P#)</a:t>
            </a:r>
            <a:r>
              <a:rPr lang="fa-IR" dirty="0"/>
              <a:t> وابستگی تابعی کامل دارد </a:t>
            </a:r>
            <a:r>
              <a:rPr lang="fa-IR" dirty="0" smtClean="0"/>
              <a:t>زیرا:</a:t>
            </a:r>
          </a:p>
          <a:p>
            <a:pPr marL="320040" lvl="1" indent="0" algn="ctr">
              <a:buNone/>
            </a:pPr>
            <a:r>
              <a:rPr lang="fa-IR" dirty="0" smtClean="0"/>
              <a:t> </a:t>
            </a:r>
            <a:r>
              <a:rPr lang="en-US" dirty="0"/>
              <a:t>(S#,P#)→</a:t>
            </a:r>
            <a:r>
              <a:rPr lang="en-US" dirty="0" err="1"/>
              <a:t>Qty</a:t>
            </a:r>
            <a:r>
              <a:rPr lang="fa-IR" dirty="0"/>
              <a:t> </a:t>
            </a:r>
            <a:endParaRPr lang="fa-IR" dirty="0" smtClean="0"/>
          </a:p>
          <a:p>
            <a:pPr marL="320040" lvl="1" indent="0">
              <a:buNone/>
            </a:pPr>
            <a:endParaRPr lang="fa-IR" dirty="0" smtClean="0"/>
          </a:p>
          <a:p>
            <a:pPr marL="320040" lvl="1" indent="0">
              <a:buNone/>
            </a:pPr>
            <a:r>
              <a:rPr lang="fa-IR" dirty="0" smtClean="0"/>
              <a:t>و </a:t>
            </a:r>
            <a:r>
              <a:rPr lang="en-US" dirty="0" err="1"/>
              <a:t>Qty</a:t>
            </a:r>
            <a:r>
              <a:rPr lang="fa-IR" dirty="0"/>
              <a:t> با هیچ یک از دو جزء </a:t>
            </a:r>
            <a:r>
              <a:rPr lang="en-US" dirty="0"/>
              <a:t>S#</a:t>
            </a:r>
            <a:r>
              <a:rPr lang="fa-IR" dirty="0"/>
              <a:t> یا </a:t>
            </a:r>
            <a:r>
              <a:rPr lang="en-US" dirty="0"/>
              <a:t>P#</a:t>
            </a:r>
            <a:r>
              <a:rPr lang="fa-IR" dirty="0"/>
              <a:t> به تنهایی وابستگی ندارد</a:t>
            </a:r>
            <a:r>
              <a:rPr lang="fa-IR" dirty="0" smtClean="0"/>
              <a:t>.</a:t>
            </a:r>
          </a:p>
          <a:p>
            <a:pPr marL="32004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fa-IR" b="1" u="sng" dirty="0"/>
              <a:t>تعریف</a:t>
            </a:r>
            <a:r>
              <a:rPr lang="fa-IR" b="1" u="sng" dirty="0" smtClean="0"/>
              <a:t>:</a:t>
            </a:r>
          </a:p>
          <a:p>
            <a:pPr marL="0" indent="0">
              <a:buNone/>
            </a:pPr>
            <a:r>
              <a:rPr lang="fa-IR" dirty="0" smtClean="0"/>
              <a:t> </a:t>
            </a:r>
            <a:r>
              <a:rPr lang="fa-IR" dirty="0"/>
              <a:t>اگر برای تمام صفت های </a:t>
            </a:r>
            <a:r>
              <a:rPr lang="en-US" dirty="0"/>
              <a:t>B</a:t>
            </a:r>
            <a:r>
              <a:rPr lang="fa-IR" dirty="0"/>
              <a:t> در </a:t>
            </a:r>
            <a:r>
              <a:rPr lang="en-US" dirty="0"/>
              <a:t>R</a:t>
            </a:r>
            <a:r>
              <a:rPr lang="fa-IR" dirty="0"/>
              <a:t> داشته باشیم </a:t>
            </a:r>
            <a:r>
              <a:rPr lang="en-US" dirty="0"/>
              <a:t>A→B</a:t>
            </a:r>
            <a:r>
              <a:rPr lang="fa-IR" dirty="0"/>
              <a:t> آنگاه </a:t>
            </a:r>
            <a:r>
              <a:rPr lang="en-US" dirty="0"/>
              <a:t>A</a:t>
            </a:r>
            <a:r>
              <a:rPr lang="fa-IR" dirty="0"/>
              <a:t> را ابر کلید </a:t>
            </a:r>
            <a:r>
              <a:rPr lang="en-US" dirty="0"/>
              <a:t>R</a:t>
            </a:r>
            <a:r>
              <a:rPr lang="fa-IR" dirty="0"/>
              <a:t> می نامند و اگر این وابستگی از نوع </a:t>
            </a:r>
            <a:r>
              <a:rPr lang="en-US" dirty="0"/>
              <a:t>FFD</a:t>
            </a:r>
            <a:r>
              <a:rPr lang="fa-IR" dirty="0"/>
              <a:t> باشد آنگاه </a:t>
            </a:r>
            <a:r>
              <a:rPr lang="en-US" dirty="0"/>
              <a:t>A</a:t>
            </a:r>
            <a:r>
              <a:rPr lang="fa-IR" dirty="0"/>
              <a:t> کلید کاندید </a:t>
            </a:r>
            <a:r>
              <a:rPr lang="en-US" dirty="0"/>
              <a:t>R</a:t>
            </a:r>
            <a:r>
              <a:rPr lang="fa-IR" dirty="0"/>
              <a:t> است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fa-IR" b="1" u="sng" dirty="0"/>
              <a:t>تعریف</a:t>
            </a:r>
            <a:r>
              <a:rPr lang="fa-IR" b="1" u="sng" dirty="0" smtClean="0"/>
              <a:t>:</a:t>
            </a:r>
          </a:p>
          <a:p>
            <a:pPr marL="0" indent="0">
              <a:buNone/>
            </a:pPr>
            <a:r>
              <a:rPr lang="fa-IR" dirty="0" smtClean="0"/>
              <a:t> </a:t>
            </a:r>
            <a:r>
              <a:rPr lang="fa-IR" dirty="0"/>
              <a:t>اگر </a:t>
            </a:r>
            <a:r>
              <a:rPr lang="en-US" dirty="0"/>
              <a:t>B</a:t>
            </a:r>
            <a:r>
              <a:rPr lang="fa-IR" dirty="0"/>
              <a:t> زیر مجموعه ای از </a:t>
            </a:r>
            <a:r>
              <a:rPr lang="en-US" dirty="0"/>
              <a:t>A</a:t>
            </a:r>
            <a:r>
              <a:rPr lang="fa-IR" dirty="0"/>
              <a:t> باشد آنگاه همواره </a:t>
            </a:r>
            <a:r>
              <a:rPr lang="en-US" dirty="0"/>
              <a:t>A→B</a:t>
            </a:r>
            <a:r>
              <a:rPr lang="fa-IR" dirty="0"/>
              <a:t> 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r>
              <a:rPr lang="fa-IR" dirty="0" smtClean="0"/>
              <a:t> </a:t>
            </a:r>
            <a:r>
              <a:rPr lang="fa-IR" dirty="0"/>
              <a:t>این وابستگی تابعی را بدیهی </a:t>
            </a:r>
            <a:r>
              <a:rPr lang="en-US" dirty="0"/>
              <a:t>(trivial FD)</a:t>
            </a:r>
            <a:r>
              <a:rPr lang="fa-IR" dirty="0"/>
              <a:t> می نامند.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82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dirty="0"/>
              <a:t>مجموعه پوششی وابستگی (بستار وابستگی)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458200" cy="4419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dirty="0" smtClean="0"/>
              <a:t>هنگام </a:t>
            </a:r>
            <a:r>
              <a:rPr lang="fa-IR" dirty="0"/>
              <a:t>طراحی یک بانک در قدم اول می بایست از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همه وابستگی های </a:t>
            </a:r>
            <a:r>
              <a:rPr lang="fa-IR" dirty="0"/>
              <a:t>موجود بین صفات خاصه مطلع شد. </a:t>
            </a:r>
            <a:endParaRPr lang="fa-IR" dirty="0" smtClean="0"/>
          </a:p>
          <a:p>
            <a:pPr>
              <a:lnSpc>
                <a:spcPct val="150000"/>
              </a:lnSpc>
            </a:pPr>
            <a:endParaRPr lang="fa-IR" dirty="0" smtClean="0"/>
          </a:p>
          <a:p>
            <a:pPr>
              <a:lnSpc>
                <a:spcPct val="150000"/>
              </a:lnSpc>
            </a:pPr>
            <a:r>
              <a:rPr lang="fa-IR" dirty="0" smtClean="0"/>
              <a:t>تعدادی </a:t>
            </a:r>
            <a:r>
              <a:rPr lang="fa-IR" dirty="0"/>
              <a:t>از وابستگی ها ممکن است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بدیهی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a-IR" dirty="0"/>
              <a:t>بوده و شناسائی و فهم </a:t>
            </a:r>
            <a:r>
              <a:rPr lang="fa-IR" dirty="0" smtClean="0"/>
              <a:t>آن ها </a:t>
            </a:r>
            <a:r>
              <a:rPr lang="fa-IR" dirty="0"/>
              <a:t>ساده باشد. </a:t>
            </a:r>
            <a:endParaRPr lang="fa-IR" dirty="0" smtClean="0"/>
          </a:p>
          <a:p>
            <a:pPr>
              <a:lnSpc>
                <a:spcPct val="150000"/>
              </a:lnSpc>
            </a:pPr>
            <a:endParaRPr lang="fa-IR" dirty="0" smtClean="0"/>
          </a:p>
          <a:p>
            <a:pPr>
              <a:lnSpc>
                <a:spcPct val="150000"/>
              </a:lnSpc>
            </a:pPr>
            <a:r>
              <a:rPr lang="fa-IR" dirty="0" smtClean="0"/>
              <a:t>همچنین </a:t>
            </a:r>
            <a:r>
              <a:rPr lang="fa-IR" dirty="0"/>
              <a:t>ممکن است کلیدها از همان ابتدا مشخص و معین باشند. ولی گاهی اوقات نیز بعضی از وابستگی ها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مستتر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a-IR" dirty="0"/>
              <a:t>بوده و ممکن است در نگاه اول طراح بانک </a:t>
            </a:r>
            <a:r>
              <a:rPr lang="fa-IR" dirty="0" smtClean="0"/>
              <a:t>آن ها </a:t>
            </a:r>
            <a:r>
              <a:rPr lang="fa-IR" dirty="0"/>
              <a:t>را نبیند.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54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914400"/>
            <a:ext cx="7543800" cy="5181600"/>
          </a:xfrm>
        </p:spPr>
        <p:txBody>
          <a:bodyPr/>
          <a:lstStyle/>
          <a:p>
            <a:pPr algn="just"/>
            <a:r>
              <a:rPr lang="fa-IR" dirty="0"/>
              <a:t>لذا می بایست روش سیستماتیکی بنا نهاد که به کمک آن بتوانیم وابستگی های دیگری را بدست آورده و یا بعضی از </a:t>
            </a:r>
            <a:r>
              <a:rPr lang="fa-IR" dirty="0" smtClean="0"/>
              <a:t>آن ها </a:t>
            </a:r>
            <a:r>
              <a:rPr lang="fa-IR" dirty="0"/>
              <a:t>که حرف تازه ای نمی زنند را حذف کنیم. و همچنین بتوان کلید کاندید را بدست آورد</a:t>
            </a:r>
            <a:r>
              <a:rPr lang="fa-IR" dirty="0" smtClean="0"/>
              <a:t>.</a:t>
            </a:r>
          </a:p>
          <a:p>
            <a:pPr algn="just"/>
            <a:r>
              <a:rPr lang="fa-IR" dirty="0" smtClean="0"/>
              <a:t> </a:t>
            </a:r>
            <a:r>
              <a:rPr lang="fa-IR" dirty="0"/>
              <a:t>در واقع وابستگی ها قواعد بانک را مشخص می سازند</a:t>
            </a:r>
            <a:r>
              <a:rPr lang="fa-IR" dirty="0" smtClean="0"/>
              <a:t>.</a:t>
            </a:r>
          </a:p>
          <a:p>
            <a:pPr algn="just"/>
            <a:endParaRPr lang="fa-IR" dirty="0"/>
          </a:p>
          <a:p>
            <a:pPr algn="just"/>
            <a:endParaRPr lang="en-US" dirty="0"/>
          </a:p>
          <a:p>
            <a:pPr marL="0" indent="0" algn="just">
              <a:buNone/>
            </a:pPr>
            <a:r>
              <a:rPr lang="fa-IR" b="1" u="sng" dirty="0"/>
              <a:t>تعریف</a:t>
            </a:r>
            <a:r>
              <a:rPr lang="fa-IR" b="1" u="sng" dirty="0" smtClean="0"/>
              <a:t>:</a:t>
            </a:r>
          </a:p>
          <a:p>
            <a:pPr marL="0" indent="0" algn="just">
              <a:buNone/>
            </a:pPr>
            <a:endParaRPr lang="fa-IR" b="1" u="sng" dirty="0" smtClean="0"/>
          </a:p>
          <a:p>
            <a:pPr marL="0" indent="0" algn="ctr">
              <a:buNone/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اگر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F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 یک مجموعه از وابستگی های تابعی باشد آنگاه مجموعه تمام وابستگی های تابعی که از آن منتج می شود را مجموعه پوششی یا بستار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(closure)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 می نامیم و با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F</a:t>
            </a:r>
            <a:r>
              <a:rPr lang="en-US" b="1" baseline="30000" dirty="0">
                <a:solidFill>
                  <a:schemeClr val="accent1">
                    <a:lumMod val="50000"/>
                  </a:schemeClr>
                </a:solidFill>
              </a:rPr>
              <a:t>+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 نمایش می دهیم.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65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610600" cy="5562600"/>
          </a:xfrm>
        </p:spPr>
        <p:txBody>
          <a:bodyPr/>
          <a:lstStyle/>
          <a:p>
            <a:pPr marL="0" indent="0" algn="just">
              <a:buNone/>
            </a:pPr>
            <a:r>
              <a:rPr lang="fa-IR" dirty="0"/>
              <a:t>آقای آرمسترانگ در سال 1974 ثابت کرد که با اعمال مکرر سه قاعده زیر می توان به تمام وابستگی های منتج دست یافت و هیچ وابستگی اضافی تولید نمی شود</a:t>
            </a:r>
            <a:r>
              <a:rPr lang="fa-IR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pPr marL="777240" lvl="1" indent="-457200" algn="just">
              <a:buFont typeface="+mj-lt"/>
              <a:buAutoNum type="arabicPeriod"/>
            </a:pPr>
            <a:r>
              <a:rPr lang="fa-IR" sz="2000" dirty="0" smtClean="0"/>
              <a:t>بازتاب </a:t>
            </a:r>
            <a:r>
              <a:rPr lang="en-US" sz="2000" dirty="0"/>
              <a:t>(reflexivity)</a:t>
            </a:r>
            <a:r>
              <a:rPr lang="fa-IR" sz="2000" dirty="0"/>
              <a:t> : اگر </a:t>
            </a:r>
            <a:r>
              <a:rPr lang="en-US" sz="2000" dirty="0"/>
              <a:t>B</a:t>
            </a:r>
            <a:r>
              <a:rPr lang="fa-IR" sz="2000" dirty="0"/>
              <a:t> زیر مجموعه </a:t>
            </a:r>
            <a:r>
              <a:rPr lang="en-US" sz="2000" dirty="0"/>
              <a:t>A</a:t>
            </a:r>
            <a:r>
              <a:rPr lang="fa-IR" sz="2000" dirty="0"/>
              <a:t> باشد آنگاه </a:t>
            </a:r>
            <a:r>
              <a:rPr lang="en-US" sz="2000" dirty="0"/>
              <a:t>A→B</a:t>
            </a:r>
            <a:r>
              <a:rPr lang="fa-IR" sz="2000" dirty="0" smtClean="0"/>
              <a:t>.</a:t>
            </a:r>
          </a:p>
          <a:p>
            <a:pPr marL="777240" lvl="1" indent="-457200" algn="just">
              <a:buFont typeface="+mj-lt"/>
              <a:buAutoNum type="arabicPeriod"/>
            </a:pPr>
            <a:endParaRPr lang="en-US" sz="2000" dirty="0"/>
          </a:p>
          <a:p>
            <a:pPr marL="777240" lvl="1" indent="-457200" algn="just">
              <a:buFont typeface="+mj-lt"/>
              <a:buAutoNum type="arabicPeriod"/>
            </a:pPr>
            <a:r>
              <a:rPr lang="fa-IR" sz="2000" dirty="0" smtClean="0"/>
              <a:t>افزایش </a:t>
            </a:r>
            <a:r>
              <a:rPr lang="fa-IR" sz="2000" dirty="0"/>
              <a:t>یا بسط پذیری </a:t>
            </a:r>
            <a:r>
              <a:rPr lang="en-US" sz="2000" dirty="0"/>
              <a:t>(augmentation)</a:t>
            </a:r>
            <a:r>
              <a:rPr lang="fa-IR" sz="2000" dirty="0"/>
              <a:t> : اگر </a:t>
            </a:r>
            <a:r>
              <a:rPr lang="en-US" sz="2000" dirty="0"/>
              <a:t>A→B</a:t>
            </a:r>
            <a:r>
              <a:rPr lang="fa-IR" sz="2000" dirty="0"/>
              <a:t> و </a:t>
            </a:r>
            <a:r>
              <a:rPr lang="en-US" sz="2000" dirty="0"/>
              <a:t>C </a:t>
            </a:r>
            <a:r>
              <a:rPr lang="fa-IR" sz="2000" dirty="0" smtClean="0"/>
              <a:t> صفت </a:t>
            </a:r>
            <a:r>
              <a:rPr lang="fa-IR" sz="2000" dirty="0"/>
              <a:t>باشد آنگاه </a:t>
            </a:r>
            <a:r>
              <a:rPr lang="en-US" sz="2000" dirty="0"/>
              <a:t>AC→</a:t>
            </a:r>
            <a:r>
              <a:rPr lang="en-US" sz="2000" dirty="0" smtClean="0"/>
              <a:t>BC</a:t>
            </a:r>
            <a:r>
              <a:rPr lang="fa-IR" sz="2000" dirty="0" smtClean="0"/>
              <a:t>.</a:t>
            </a:r>
          </a:p>
          <a:p>
            <a:pPr marL="777240" lvl="1" indent="-457200" algn="just">
              <a:buFont typeface="+mj-lt"/>
              <a:buAutoNum type="arabicPeriod"/>
            </a:pPr>
            <a:endParaRPr lang="en-US" sz="2000" dirty="0"/>
          </a:p>
          <a:p>
            <a:pPr marL="777240" lvl="1" indent="-457200" algn="just">
              <a:buFont typeface="+mj-lt"/>
              <a:buAutoNum type="arabicPeriod"/>
            </a:pPr>
            <a:r>
              <a:rPr lang="fa-IR" sz="2000" dirty="0" smtClean="0"/>
              <a:t>انتقال </a:t>
            </a:r>
            <a:r>
              <a:rPr lang="fa-IR" sz="2000" dirty="0"/>
              <a:t>یا تعدی </a:t>
            </a:r>
            <a:r>
              <a:rPr lang="en-US" sz="2000" dirty="0"/>
              <a:t>(transitivity)</a:t>
            </a:r>
            <a:r>
              <a:rPr lang="fa-IR" sz="2000" dirty="0"/>
              <a:t> : اگر </a:t>
            </a:r>
            <a:r>
              <a:rPr lang="en-US" sz="2000" dirty="0"/>
              <a:t>A→B</a:t>
            </a:r>
            <a:r>
              <a:rPr lang="fa-IR" sz="2000" dirty="0"/>
              <a:t> و </a:t>
            </a:r>
            <a:r>
              <a:rPr lang="fa-IR" sz="2000" dirty="0" smtClean="0"/>
              <a:t> </a:t>
            </a:r>
            <a:r>
              <a:rPr lang="en-US" sz="2000" dirty="0" smtClean="0"/>
              <a:t>B</a:t>
            </a:r>
            <a:r>
              <a:rPr lang="en-US" sz="2000" dirty="0"/>
              <a:t>→C </a:t>
            </a:r>
            <a:r>
              <a:rPr lang="fa-IR" sz="2000" dirty="0" smtClean="0"/>
              <a:t>  آنگاه </a:t>
            </a:r>
            <a:r>
              <a:rPr lang="en-US" sz="2000" dirty="0"/>
              <a:t>A→C</a:t>
            </a:r>
            <a:r>
              <a:rPr lang="fa-IR" sz="2000" dirty="0"/>
              <a:t> </a:t>
            </a:r>
            <a:r>
              <a:rPr lang="fa-IR" sz="2000" dirty="0" smtClean="0"/>
              <a:t>.</a:t>
            </a:r>
          </a:p>
          <a:p>
            <a:pPr marL="777240" lvl="1" indent="-457200" algn="just">
              <a:buFont typeface="+mj-lt"/>
              <a:buAutoNum type="arabicPeriod"/>
            </a:pPr>
            <a:endParaRPr lang="fa-IR" dirty="0" smtClean="0"/>
          </a:p>
          <a:p>
            <a:pPr marL="320040" lvl="1" indent="0" algn="just">
              <a:buNone/>
            </a:pPr>
            <a:endParaRPr lang="fa-IR" dirty="0"/>
          </a:p>
          <a:p>
            <a:pPr marL="320040" lvl="1" indent="0" algn="just">
              <a:buNone/>
            </a:pPr>
            <a:r>
              <a:rPr lang="fa-IR" dirty="0" smtClean="0"/>
              <a:t>هر </a:t>
            </a:r>
            <a:r>
              <a:rPr lang="fa-IR" dirty="0"/>
              <a:t>چند قاعده های فوق برای استخراج </a:t>
            </a:r>
            <a:r>
              <a:rPr lang="en-US" dirty="0"/>
              <a:t>F</a:t>
            </a:r>
            <a:r>
              <a:rPr lang="en-US" baseline="30000" dirty="0"/>
              <a:t>+ </a:t>
            </a:r>
            <a:r>
              <a:rPr lang="fa-IR" baseline="30000" dirty="0" smtClean="0"/>
              <a:t> </a:t>
            </a:r>
            <a:r>
              <a:rPr lang="fa-IR" dirty="0" smtClean="0"/>
              <a:t>کفایت </a:t>
            </a:r>
            <a:r>
              <a:rPr lang="fa-IR" dirty="0"/>
              <a:t>می کرد ولی اعمال </a:t>
            </a:r>
            <a:r>
              <a:rPr lang="fa-IR" dirty="0" smtClean="0"/>
              <a:t>آن ها </a:t>
            </a:r>
            <a:r>
              <a:rPr lang="fa-IR" dirty="0"/>
              <a:t>مشکل بود. بعدها دیگران قواعد دیگری را بیان کردند که کار را سهولت بخشید و مهمترین </a:t>
            </a:r>
            <a:r>
              <a:rPr lang="fa-IR" dirty="0" smtClean="0"/>
              <a:t>آن ها در ادامه اسلایدها بحث خواهد شد.</a:t>
            </a:r>
            <a:endParaRPr lang="en-US" dirty="0"/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09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444500" y="6046787"/>
            <a:ext cx="8547100" cy="265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458200" cy="762000"/>
          </a:xfrm>
        </p:spPr>
        <p:txBody>
          <a:bodyPr/>
          <a:lstStyle/>
          <a:p>
            <a:r>
              <a:rPr lang="fa-IR" sz="3600" dirty="0" smtClean="0"/>
              <a:t>قواعد دیگر برای سهولت بخشیدن استخراج </a:t>
            </a:r>
            <a:r>
              <a:rPr lang="en-US" sz="3600" dirty="0"/>
              <a:t>F</a:t>
            </a:r>
            <a:r>
              <a:rPr lang="en-US" sz="3600" baseline="30000" dirty="0"/>
              <a:t>+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382000" cy="44196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fa-IR" sz="2000" dirty="0" smtClean="0"/>
              <a:t>اجتماع </a:t>
            </a:r>
            <a:r>
              <a:rPr lang="en-US" sz="2000" dirty="0"/>
              <a:t>(union)</a:t>
            </a:r>
            <a:r>
              <a:rPr lang="fa-IR" sz="2000" dirty="0"/>
              <a:t> : اگر </a:t>
            </a:r>
            <a:r>
              <a:rPr lang="en-US" sz="2000" dirty="0"/>
              <a:t>A→B</a:t>
            </a:r>
            <a:r>
              <a:rPr lang="fa-IR" sz="2000" dirty="0"/>
              <a:t> و </a:t>
            </a:r>
            <a:r>
              <a:rPr lang="en-US" sz="2000" dirty="0"/>
              <a:t>A→C</a:t>
            </a:r>
            <a:r>
              <a:rPr lang="fa-IR" sz="2000" dirty="0"/>
              <a:t> آنگاه </a:t>
            </a:r>
            <a:r>
              <a:rPr lang="en-US" sz="2000" dirty="0"/>
              <a:t>A→</a:t>
            </a:r>
            <a:r>
              <a:rPr lang="en-US" sz="2000" dirty="0" smtClean="0"/>
              <a:t>BC</a:t>
            </a:r>
            <a:endParaRPr lang="fa-IR" sz="2000" dirty="0" smtClean="0"/>
          </a:p>
          <a:p>
            <a:pPr marL="457200" indent="-457200">
              <a:buFont typeface="+mj-lt"/>
              <a:buAutoNum type="arabicPeriod" startAt="4"/>
            </a:pPr>
            <a:endParaRPr lang="fa-IR" sz="2000" dirty="0"/>
          </a:p>
          <a:p>
            <a:pPr marL="457200" indent="-457200">
              <a:buFont typeface="+mj-lt"/>
              <a:buAutoNum type="arabicPeriod" startAt="4"/>
            </a:pPr>
            <a:endParaRPr lang="fa-IR" sz="2000" dirty="0" smtClean="0"/>
          </a:p>
          <a:p>
            <a:pPr marL="457200" indent="-457200">
              <a:buFont typeface="+mj-lt"/>
              <a:buAutoNum type="arabicPeriod" startAt="4"/>
            </a:pPr>
            <a:endParaRPr lang="fa-IR" sz="2000" dirty="0" smtClean="0"/>
          </a:p>
          <a:p>
            <a:pPr marL="457200" indent="-457200">
              <a:buFont typeface="+mj-lt"/>
              <a:buAutoNum type="arabicPeriod" startAt="4"/>
            </a:pPr>
            <a:endParaRPr lang="en-US" sz="2000" dirty="0"/>
          </a:p>
          <a:p>
            <a:pPr marL="457200" indent="-457200">
              <a:buFont typeface="+mj-lt"/>
              <a:buAutoNum type="arabicPeriod" startAt="4"/>
            </a:pPr>
            <a:r>
              <a:rPr lang="fa-IR" sz="2000" dirty="0" smtClean="0"/>
              <a:t>تجزیه </a:t>
            </a:r>
            <a:r>
              <a:rPr lang="en-US" sz="2000" dirty="0"/>
              <a:t>(decomposition)</a:t>
            </a:r>
            <a:r>
              <a:rPr lang="fa-IR" sz="2000" dirty="0"/>
              <a:t> : اگر </a:t>
            </a:r>
            <a:r>
              <a:rPr lang="en-US" sz="2000" dirty="0"/>
              <a:t>A→BC</a:t>
            </a:r>
            <a:r>
              <a:rPr lang="fa-IR" sz="2000" dirty="0"/>
              <a:t> آنگاه </a:t>
            </a:r>
            <a:r>
              <a:rPr lang="en-US" sz="2000" dirty="0"/>
              <a:t>A→B</a:t>
            </a:r>
            <a:r>
              <a:rPr lang="fa-IR" sz="2000" dirty="0"/>
              <a:t> و </a:t>
            </a:r>
            <a:r>
              <a:rPr lang="en-US" sz="2000" dirty="0"/>
              <a:t>A→</a:t>
            </a:r>
            <a:r>
              <a:rPr lang="en-US" sz="2000" dirty="0" smtClean="0"/>
              <a:t>C</a:t>
            </a:r>
            <a:endParaRPr lang="fa-IR" sz="2000" dirty="0" smtClean="0"/>
          </a:p>
          <a:p>
            <a:pPr marL="457200" indent="-457200">
              <a:buFont typeface="+mj-lt"/>
              <a:buAutoNum type="arabicPeriod" startAt="4"/>
            </a:pPr>
            <a:endParaRPr lang="fa-IR" sz="2000" dirty="0"/>
          </a:p>
          <a:p>
            <a:pPr marL="457200" indent="-457200">
              <a:buFont typeface="+mj-lt"/>
              <a:buAutoNum type="arabicPeriod" startAt="4"/>
            </a:pPr>
            <a:endParaRPr lang="fa-IR" sz="2000" dirty="0" smtClean="0"/>
          </a:p>
          <a:p>
            <a:pPr marL="457200" indent="-457200">
              <a:buFont typeface="+mj-lt"/>
              <a:buAutoNum type="arabicPeriod" startAt="4"/>
            </a:pPr>
            <a:endParaRPr lang="en-US" sz="2000" dirty="0"/>
          </a:p>
          <a:p>
            <a:pPr marL="457200" indent="-457200">
              <a:buFont typeface="+mj-lt"/>
              <a:buAutoNum type="arabicPeriod" startAt="4"/>
            </a:pPr>
            <a:r>
              <a:rPr lang="fa-IR" sz="2000" dirty="0" smtClean="0"/>
              <a:t>ترکیب </a:t>
            </a:r>
            <a:r>
              <a:rPr lang="en-US" sz="2000" dirty="0"/>
              <a:t>(Composition)</a:t>
            </a:r>
            <a:r>
              <a:rPr lang="fa-IR" sz="2000" dirty="0"/>
              <a:t> : اگر </a:t>
            </a:r>
            <a:r>
              <a:rPr lang="en-US" sz="2000" dirty="0"/>
              <a:t>A→B</a:t>
            </a:r>
            <a:r>
              <a:rPr lang="fa-IR" sz="2000" dirty="0"/>
              <a:t> و </a:t>
            </a:r>
            <a:r>
              <a:rPr lang="en-US" sz="2000" dirty="0"/>
              <a:t>C→D</a:t>
            </a:r>
            <a:r>
              <a:rPr lang="fa-IR" sz="2000" dirty="0"/>
              <a:t> آنگاه </a:t>
            </a:r>
            <a:r>
              <a:rPr lang="en-US" sz="2000" dirty="0"/>
              <a:t>AC→</a:t>
            </a:r>
            <a:r>
              <a:rPr lang="en-US" sz="2000" dirty="0" smtClean="0"/>
              <a:t>BD</a:t>
            </a:r>
            <a:endParaRPr lang="fa-IR" sz="2000" dirty="0" smtClean="0"/>
          </a:p>
          <a:p>
            <a:pPr marL="457200" indent="-457200">
              <a:buFont typeface="+mj-lt"/>
              <a:buAutoNum type="arabicPeriod" startAt="4"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44500" y="2473325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28800" y="2486025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28800" y="2895600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endCxn id="7" idx="1"/>
          </p:cNvCxnSpPr>
          <p:nvPr/>
        </p:nvCxnSpPr>
        <p:spPr>
          <a:xfrm>
            <a:off x="939800" y="2616200"/>
            <a:ext cx="889000" cy="41275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endCxn id="6" idx="1"/>
          </p:cNvCxnSpPr>
          <p:nvPr/>
        </p:nvCxnSpPr>
        <p:spPr>
          <a:xfrm>
            <a:off x="939800" y="2546350"/>
            <a:ext cx="889000" cy="7302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406900" y="2520950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91200" y="2533650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91200" y="2943225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38800" y="2362200"/>
            <a:ext cx="838200" cy="1066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902200" y="2654300"/>
            <a:ext cx="736600" cy="28892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ight Arrow 19"/>
          <p:cNvSpPr/>
          <p:nvPr/>
        </p:nvSpPr>
        <p:spPr>
          <a:xfrm>
            <a:off x="3009900" y="2752725"/>
            <a:ext cx="838200" cy="388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09600" y="4178300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993900" y="4191000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993900" y="4600575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41500" y="4019550"/>
            <a:ext cx="838200" cy="1066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104900" y="4311650"/>
            <a:ext cx="736600" cy="28892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ight Arrow 25"/>
          <p:cNvSpPr/>
          <p:nvPr/>
        </p:nvSpPr>
        <p:spPr>
          <a:xfrm>
            <a:off x="3200400" y="4327525"/>
            <a:ext cx="838200" cy="395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4699000" y="4298950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83300" y="4311650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083300" y="4721225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30" name="Straight Arrow Connector 29"/>
          <p:cNvCxnSpPr>
            <a:endCxn id="29" idx="1"/>
          </p:cNvCxnSpPr>
          <p:nvPr/>
        </p:nvCxnSpPr>
        <p:spPr>
          <a:xfrm>
            <a:off x="5194300" y="4441825"/>
            <a:ext cx="889000" cy="41275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28" idx="1"/>
          </p:cNvCxnSpPr>
          <p:nvPr/>
        </p:nvCxnSpPr>
        <p:spPr>
          <a:xfrm>
            <a:off x="5194300" y="4371975"/>
            <a:ext cx="889000" cy="7302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977900" y="5718175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362200" y="5730875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34" name="Straight Arrow Connector 33"/>
          <p:cNvCxnSpPr>
            <a:stCxn id="32" idx="3"/>
            <a:endCxn id="33" idx="1"/>
          </p:cNvCxnSpPr>
          <p:nvPr/>
        </p:nvCxnSpPr>
        <p:spPr>
          <a:xfrm>
            <a:off x="1435100" y="5851525"/>
            <a:ext cx="927100" cy="12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977900" y="6311900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362200" y="6324600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D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38" name="Straight Arrow Connector 37"/>
          <p:cNvCxnSpPr>
            <a:stCxn id="36" idx="3"/>
            <a:endCxn id="37" idx="1"/>
          </p:cNvCxnSpPr>
          <p:nvPr/>
        </p:nvCxnSpPr>
        <p:spPr>
          <a:xfrm>
            <a:off x="1435100" y="6445250"/>
            <a:ext cx="927100" cy="12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ight Arrow 38"/>
          <p:cNvSpPr/>
          <p:nvPr/>
        </p:nvSpPr>
        <p:spPr>
          <a:xfrm>
            <a:off x="3517900" y="5997575"/>
            <a:ext cx="838200" cy="388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5092700" y="5780087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477000" y="5792787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42" name="Straight Arrow Connector 41"/>
          <p:cNvCxnSpPr>
            <a:endCxn id="47" idx="1"/>
          </p:cNvCxnSpPr>
          <p:nvPr/>
        </p:nvCxnSpPr>
        <p:spPr>
          <a:xfrm>
            <a:off x="5765800" y="6179343"/>
            <a:ext cx="482600" cy="45243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5092700" y="6373812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477000" y="6386512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D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927600" y="5658643"/>
            <a:ext cx="838200" cy="1066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6248400" y="5691186"/>
            <a:ext cx="838200" cy="1066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50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5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0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458200" cy="762000"/>
          </a:xfrm>
        </p:spPr>
        <p:txBody>
          <a:bodyPr/>
          <a:lstStyle/>
          <a:p>
            <a:r>
              <a:rPr lang="fa-IR" sz="3600" dirty="0" smtClean="0"/>
              <a:t>قواعد دیگر برای سهولت بخشیدن استخراج </a:t>
            </a:r>
            <a:r>
              <a:rPr lang="en-US" sz="3600" dirty="0"/>
              <a:t>F</a:t>
            </a:r>
            <a:r>
              <a:rPr lang="en-US" sz="3600" baseline="30000" dirty="0"/>
              <a:t>+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1462877"/>
            <a:ext cx="8382000" cy="510540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 startAt="7"/>
            </a:pPr>
            <a:r>
              <a:rPr lang="fa-IR" sz="2000" dirty="0" smtClean="0"/>
              <a:t>خود </a:t>
            </a:r>
            <a:r>
              <a:rPr lang="fa-IR" sz="2000" dirty="0"/>
              <a:t>تعیینی </a:t>
            </a:r>
            <a:r>
              <a:rPr lang="en-US" sz="2000" dirty="0"/>
              <a:t>(self-determination)</a:t>
            </a:r>
            <a:r>
              <a:rPr lang="fa-IR" sz="2000" dirty="0"/>
              <a:t> : </a:t>
            </a:r>
            <a:r>
              <a:rPr lang="en-US" sz="2000" dirty="0"/>
              <a:t>A→</a:t>
            </a:r>
            <a:r>
              <a:rPr lang="en-US" sz="2000" dirty="0" smtClean="0"/>
              <a:t>A</a:t>
            </a:r>
          </a:p>
          <a:p>
            <a:pPr marL="457200" indent="-457200">
              <a:buFont typeface="+mj-lt"/>
              <a:buAutoNum type="arabicPeriod" startAt="7"/>
            </a:pPr>
            <a:endParaRPr lang="fa-IR" sz="2000" dirty="0" smtClean="0"/>
          </a:p>
          <a:p>
            <a:pPr marL="457200" indent="-457200">
              <a:buFont typeface="+mj-lt"/>
              <a:buAutoNum type="arabicPeriod" startAt="7"/>
            </a:pPr>
            <a:endParaRPr lang="fa-IR" sz="2000" dirty="0" smtClean="0"/>
          </a:p>
          <a:p>
            <a:pPr marL="457200" indent="-457200">
              <a:buFont typeface="+mj-lt"/>
              <a:buAutoNum type="arabicPeriod" startAt="7"/>
            </a:pPr>
            <a:r>
              <a:rPr lang="fa-IR" sz="2000" dirty="0" smtClean="0"/>
              <a:t>شبه </a:t>
            </a:r>
            <a:r>
              <a:rPr lang="fa-IR" sz="2000" dirty="0"/>
              <a:t>تعدی </a:t>
            </a:r>
            <a:r>
              <a:rPr lang="en-US" sz="2000" dirty="0"/>
              <a:t>(</a:t>
            </a:r>
            <a:r>
              <a:rPr lang="en-US" sz="2000" dirty="0" err="1"/>
              <a:t>pseudotransitivity</a:t>
            </a:r>
            <a:r>
              <a:rPr lang="en-US" sz="2000" dirty="0"/>
              <a:t>)</a:t>
            </a:r>
            <a:r>
              <a:rPr lang="fa-IR" sz="2000" dirty="0"/>
              <a:t> : اگر </a:t>
            </a:r>
            <a:r>
              <a:rPr lang="en-US" sz="2000" dirty="0"/>
              <a:t>A→B</a:t>
            </a:r>
            <a:r>
              <a:rPr lang="fa-IR" sz="2000" dirty="0"/>
              <a:t> و </a:t>
            </a:r>
            <a:r>
              <a:rPr lang="en-US" sz="2000" dirty="0"/>
              <a:t>BC→D</a:t>
            </a:r>
            <a:r>
              <a:rPr lang="fa-IR" sz="2000" dirty="0"/>
              <a:t> آنگاه </a:t>
            </a:r>
            <a:r>
              <a:rPr lang="en-US" sz="2000" dirty="0"/>
              <a:t>AC→</a:t>
            </a:r>
            <a:r>
              <a:rPr lang="en-US" sz="2000" dirty="0" smtClean="0"/>
              <a:t>D</a:t>
            </a:r>
          </a:p>
          <a:p>
            <a:pPr marL="457200" indent="-457200">
              <a:buFont typeface="+mj-lt"/>
              <a:buAutoNum type="arabicPeriod" startAt="7"/>
            </a:pPr>
            <a:endParaRPr lang="fa-IR" sz="2000" dirty="0" smtClean="0"/>
          </a:p>
          <a:p>
            <a:pPr marL="457200" indent="-457200">
              <a:buFont typeface="+mj-lt"/>
              <a:buAutoNum type="arabicPeriod" startAt="7"/>
            </a:pPr>
            <a:endParaRPr lang="fa-IR" sz="2000" dirty="0" smtClean="0"/>
          </a:p>
          <a:p>
            <a:pPr marL="457200" indent="-457200">
              <a:buFont typeface="+mj-lt"/>
              <a:buAutoNum type="arabicPeriod" startAt="7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7"/>
            </a:pPr>
            <a:endParaRPr lang="en-US" sz="2000" dirty="0"/>
          </a:p>
          <a:p>
            <a:pPr marL="457200" indent="-457200">
              <a:buFont typeface="+mj-lt"/>
              <a:buAutoNum type="arabicPeriod" startAt="7"/>
            </a:pPr>
            <a:endParaRPr lang="en-US" sz="2000" dirty="0"/>
          </a:p>
          <a:p>
            <a:pPr marL="457200" indent="-457200">
              <a:buFont typeface="+mj-lt"/>
              <a:buAutoNum type="arabicPeriod" startAt="7"/>
            </a:pPr>
            <a:r>
              <a:rPr lang="fa-IR" sz="2000" dirty="0" smtClean="0"/>
              <a:t>اگر </a:t>
            </a:r>
            <a:r>
              <a:rPr lang="en-US" sz="2000" dirty="0"/>
              <a:t>A→B</a:t>
            </a:r>
            <a:r>
              <a:rPr lang="fa-IR" sz="2000" dirty="0"/>
              <a:t> و </a:t>
            </a:r>
            <a:r>
              <a:rPr lang="en-US" sz="2000" dirty="0"/>
              <a:t>AB→C</a:t>
            </a:r>
            <a:r>
              <a:rPr lang="fa-IR" sz="2000" dirty="0"/>
              <a:t> آنگاه </a:t>
            </a:r>
            <a:r>
              <a:rPr lang="en-US" sz="2000" dirty="0"/>
              <a:t>A→</a:t>
            </a:r>
            <a:r>
              <a:rPr lang="en-US" sz="2000" dirty="0" smtClean="0"/>
              <a:t>C</a:t>
            </a:r>
          </a:p>
          <a:p>
            <a:pPr marL="457200" indent="-457200">
              <a:buFont typeface="+mj-lt"/>
              <a:buAutoNum type="arabicPeriod" startAt="7"/>
            </a:pPr>
            <a:endParaRPr lang="fa-IR" sz="2000" dirty="0" smtClean="0"/>
          </a:p>
          <a:p>
            <a:pPr marL="457200" indent="-457200">
              <a:buFont typeface="+mj-lt"/>
              <a:buAutoNum type="arabicPeriod" startAt="7"/>
            </a:pPr>
            <a:endParaRPr lang="fa-IR" sz="2000" dirty="0" smtClean="0"/>
          </a:p>
          <a:p>
            <a:pPr marL="457200" indent="-457200">
              <a:buFont typeface="+mj-lt"/>
              <a:buAutoNum type="arabicPeriod" startAt="7"/>
            </a:pPr>
            <a:endParaRPr lang="en-US" sz="2000" dirty="0" smtClean="0"/>
          </a:p>
          <a:p>
            <a:pPr marL="457200" indent="-457200">
              <a:buFont typeface="+mj-lt"/>
              <a:buAutoNum type="arabicPeriod" startAt="7"/>
            </a:pPr>
            <a:r>
              <a:rPr lang="fa-IR" sz="2000" dirty="0" smtClean="0"/>
              <a:t>اتحاد </a:t>
            </a:r>
            <a:r>
              <a:rPr lang="fa-IR" sz="2000" dirty="0"/>
              <a:t>کلی </a:t>
            </a:r>
            <a:r>
              <a:rPr lang="en-US" sz="2000" dirty="0"/>
              <a:t>(General unification)</a:t>
            </a:r>
            <a:r>
              <a:rPr lang="fa-IR" sz="2000" dirty="0"/>
              <a:t> : اگر </a:t>
            </a:r>
            <a:r>
              <a:rPr lang="en-US" sz="2000" dirty="0"/>
              <a:t>A→B</a:t>
            </a:r>
            <a:r>
              <a:rPr lang="fa-IR" sz="2000" dirty="0"/>
              <a:t> و </a:t>
            </a:r>
            <a:r>
              <a:rPr lang="en-US" sz="2000" dirty="0"/>
              <a:t>C→D</a:t>
            </a:r>
            <a:r>
              <a:rPr lang="fa-IR" sz="2000" dirty="0"/>
              <a:t> </a:t>
            </a:r>
            <a:r>
              <a:rPr lang="fa-IR" sz="2000" dirty="0" smtClean="0"/>
              <a:t>آنگاه </a:t>
            </a:r>
            <a:r>
              <a:rPr lang="en-US" sz="2000" dirty="0" smtClean="0"/>
              <a:t>A </a:t>
            </a:r>
            <a:r>
              <a:rPr lang="en-US" sz="2000" dirty="0"/>
              <a:t>∪(C-B)→</a:t>
            </a:r>
            <a:r>
              <a:rPr lang="en-US" sz="2000" dirty="0" smtClean="0"/>
              <a:t>BD</a:t>
            </a:r>
            <a:r>
              <a:rPr lang="fa-IR" sz="2000" dirty="0" smtClean="0"/>
              <a:t> </a:t>
            </a:r>
            <a:endParaRPr lang="fa-IR" sz="2000" dirty="0"/>
          </a:p>
          <a:p>
            <a:pPr marL="457200" indent="-457200">
              <a:buFont typeface="+mj-lt"/>
              <a:buAutoNum type="arabicPeriod" startAt="7"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485900" y="1811163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659995" y="1340480"/>
            <a:ext cx="1125009" cy="737383"/>
          </a:xfrm>
          <a:custGeom>
            <a:avLst/>
            <a:gdLst>
              <a:gd name="connsiteX0" fmla="*/ 0 w 985309"/>
              <a:gd name="connsiteY0" fmla="*/ 337515 h 737383"/>
              <a:gd name="connsiteX1" fmla="*/ 292100 w 985309"/>
              <a:gd name="connsiteY1" fmla="*/ 7315 h 737383"/>
              <a:gd name="connsiteX2" fmla="*/ 901700 w 985309"/>
              <a:gd name="connsiteY2" fmla="*/ 147015 h 737383"/>
              <a:gd name="connsiteX3" fmla="*/ 965200 w 985309"/>
              <a:gd name="connsiteY3" fmla="*/ 578815 h 737383"/>
              <a:gd name="connsiteX4" fmla="*/ 762000 w 985309"/>
              <a:gd name="connsiteY4" fmla="*/ 731215 h 737383"/>
              <a:gd name="connsiteX5" fmla="*/ 317500 w 985309"/>
              <a:gd name="connsiteY5" fmla="*/ 693115 h 73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5309" h="737383">
                <a:moveTo>
                  <a:pt x="0" y="337515"/>
                </a:moveTo>
                <a:cubicBezTo>
                  <a:pt x="70908" y="188290"/>
                  <a:pt x="141817" y="39065"/>
                  <a:pt x="292100" y="7315"/>
                </a:cubicBezTo>
                <a:cubicBezTo>
                  <a:pt x="442383" y="-24435"/>
                  <a:pt x="789517" y="51765"/>
                  <a:pt x="901700" y="147015"/>
                </a:cubicBezTo>
                <a:cubicBezTo>
                  <a:pt x="1013883" y="242265"/>
                  <a:pt x="988483" y="481448"/>
                  <a:pt x="965200" y="578815"/>
                </a:cubicBezTo>
                <a:cubicBezTo>
                  <a:pt x="941917" y="676182"/>
                  <a:pt x="869950" y="712165"/>
                  <a:pt x="762000" y="731215"/>
                </a:cubicBezTo>
                <a:cubicBezTo>
                  <a:pt x="654050" y="750265"/>
                  <a:pt x="485775" y="721690"/>
                  <a:pt x="317500" y="693115"/>
                </a:cubicBezTo>
              </a:path>
            </a:pathLst>
          </a:custGeom>
          <a:noFill/>
          <a:ln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1000" y="3266277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65300" y="3278977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65300" y="3688552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451100" y="3580602"/>
            <a:ext cx="584200" cy="12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7" idx="3"/>
            <a:endCxn id="8" idx="1"/>
          </p:cNvCxnSpPr>
          <p:nvPr/>
        </p:nvCxnSpPr>
        <p:spPr>
          <a:xfrm>
            <a:off x="838200" y="3399627"/>
            <a:ext cx="927100" cy="12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016500" y="3336127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16500" y="3748877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35300" y="3482177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D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49400" y="3059902"/>
            <a:ext cx="838200" cy="1066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664200" y="3677438"/>
            <a:ext cx="736600" cy="11114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ight Arrow 16"/>
          <p:cNvSpPr/>
          <p:nvPr/>
        </p:nvSpPr>
        <p:spPr>
          <a:xfrm>
            <a:off x="2707218" y="5041884"/>
            <a:ext cx="838200" cy="388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826000" y="3155152"/>
            <a:ext cx="838200" cy="1066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400800" y="3545677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D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41327" y="4718828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41327" y="5379228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/>
          <p:cNvCxnSpPr>
            <a:endCxn id="25" idx="0"/>
          </p:cNvCxnSpPr>
          <p:nvPr/>
        </p:nvCxnSpPr>
        <p:spPr>
          <a:xfrm>
            <a:off x="669927" y="4979178"/>
            <a:ext cx="0" cy="40005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94218" y="4645803"/>
            <a:ext cx="838200" cy="1066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1183218" y="5250638"/>
            <a:ext cx="736600" cy="1589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919818" y="5118877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62918" y="5096651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4358218" y="5225235"/>
            <a:ext cx="736600" cy="1589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5094818" y="5093474"/>
            <a:ext cx="457200" cy="266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2" name="Right Arrow 51"/>
          <p:cNvSpPr/>
          <p:nvPr/>
        </p:nvSpPr>
        <p:spPr>
          <a:xfrm>
            <a:off x="3862918" y="3432965"/>
            <a:ext cx="838200" cy="388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46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1" grpId="0" animBg="1"/>
      <p:bldP spid="23" grpId="0" animBg="1"/>
      <p:bldP spid="24" grpId="0" animBg="1"/>
      <p:bldP spid="25" grpId="0" animBg="1"/>
      <p:bldP spid="30" grpId="0" animBg="1"/>
      <p:bldP spid="32" grpId="0" animBg="1"/>
      <p:bldP spid="34" grpId="0" animBg="1"/>
      <p:bldP spid="36" grpId="0" animBg="1"/>
      <p:bldP spid="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458200" cy="4800600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fa-IR" b="1" u="sng" dirty="0"/>
              <a:t>مثال 7: </a:t>
            </a:r>
            <a:endParaRPr lang="fa-IR" b="1" u="sng" dirty="0" smtClean="0"/>
          </a:p>
          <a:p>
            <a:pPr marL="320040" lvl="1" indent="0">
              <a:buNone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فرمول زیر را اثبات کنید.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l">
              <a:buNone/>
            </a:pPr>
            <a:r>
              <a:rPr lang="en-US" dirty="0"/>
              <a:t>A→B , AB→C ⇒ A→C</a:t>
            </a:r>
          </a:p>
          <a:p>
            <a:pPr marL="0" indent="0">
              <a:buNone/>
            </a:pPr>
            <a:r>
              <a:rPr lang="fa-IR" dirty="0"/>
              <a:t>حل:</a:t>
            </a:r>
            <a:endParaRPr lang="en-US" dirty="0"/>
          </a:p>
          <a:p>
            <a:pPr marL="0" indent="0" algn="l">
              <a:buNone/>
            </a:pPr>
            <a:r>
              <a:rPr lang="en-US" dirty="0"/>
              <a:t>A→B ⇒ A→AB</a:t>
            </a:r>
          </a:p>
          <a:p>
            <a:pPr marL="0" indent="0" algn="l">
              <a:buNone/>
            </a:pPr>
            <a:r>
              <a:rPr lang="en-US" dirty="0"/>
              <a:t>A→AB , AB→C ⇒ A→C</a:t>
            </a:r>
          </a:p>
          <a:p>
            <a:pPr marL="0" indent="0">
              <a:buNone/>
            </a:pP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81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فهرست مطالب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solidFill>
                  <a:schemeClr val="tx2">
                    <a:lumMod val="90000"/>
                    <a:lumOff val="10000"/>
                  </a:schemeClr>
                </a:solidFill>
              </a:rPr>
              <a:t>فصل اول: </a:t>
            </a:r>
            <a:r>
              <a:rPr lang="fa-IR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تعاریف اولیه و نمودار </a:t>
            </a:r>
            <a:r>
              <a:rPr lang="en-US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EER</a:t>
            </a:r>
            <a:endParaRPr lang="fa-IR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r>
              <a:rPr lang="fa-IR" dirty="0">
                <a:solidFill>
                  <a:schemeClr val="tx2">
                    <a:lumMod val="90000"/>
                    <a:lumOff val="10000"/>
                  </a:schemeClr>
                </a:solidFill>
              </a:rPr>
              <a:t>فصل دوم: </a:t>
            </a: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DBMS</a:t>
            </a:r>
            <a:endParaRPr lang="fa-IR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r>
              <a:rPr lang="fa-IR" dirty="0">
                <a:solidFill>
                  <a:schemeClr val="tx2">
                    <a:lumMod val="90000"/>
                    <a:lumOff val="10000"/>
                  </a:schemeClr>
                </a:solidFill>
              </a:rPr>
              <a:t>فصل سوم: ساختار داده ای – مدل رابطه ای</a:t>
            </a:r>
          </a:p>
          <a:p>
            <a:r>
              <a:rPr lang="fa-IR" dirty="0">
                <a:solidFill>
                  <a:schemeClr val="tx2">
                    <a:lumMod val="90000"/>
                    <a:lumOff val="10000"/>
                  </a:schemeClr>
                </a:solidFill>
              </a:rPr>
              <a:t>فصل چهارم: جبر رابطه ای</a:t>
            </a:r>
          </a:p>
          <a:p>
            <a:r>
              <a:rPr lang="fa-IR" dirty="0">
                <a:solidFill>
                  <a:schemeClr val="tx2">
                    <a:lumMod val="90000"/>
                    <a:lumOff val="10000"/>
                  </a:schemeClr>
                </a:solidFill>
              </a:rPr>
              <a:t>فصل پنجم: حساب رابطه ای</a:t>
            </a:r>
          </a:p>
          <a:p>
            <a:r>
              <a:rPr lang="fa-IR" dirty="0">
                <a:solidFill>
                  <a:schemeClr val="tx2">
                    <a:lumMod val="90000"/>
                    <a:lumOff val="10000"/>
                  </a:schemeClr>
                </a:solidFill>
              </a:rPr>
              <a:t>فصل ششم: </a:t>
            </a: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SQL</a:t>
            </a:r>
            <a:endParaRPr lang="fa-IR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r>
              <a:rPr lang="fa-IR" b="1" dirty="0"/>
              <a:t>فصل هفتم: وابستگی تابعی</a:t>
            </a:r>
          </a:p>
          <a:p>
            <a:r>
              <a:rPr lang="fa-IR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فصل هشتم: نرمال سازی</a:t>
            </a:r>
            <a:endParaRPr lang="fa-IR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1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81000"/>
            <a:ext cx="8610600" cy="5943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b="1" u="sng" dirty="0"/>
              <a:t>مثال 9: </a:t>
            </a:r>
            <a:endParaRPr lang="fa-IR" b="1" u="sng" dirty="0" smtClean="0"/>
          </a:p>
          <a:p>
            <a:pPr marL="320040" lvl="1" indent="0">
              <a:buNone/>
            </a:pPr>
            <a:r>
              <a:rPr lang="fa-IR" dirty="0"/>
              <a:t>فرض کنید متغیر رابطه </a:t>
            </a:r>
            <a:r>
              <a:rPr lang="en-US" dirty="0"/>
              <a:t>R</a:t>
            </a:r>
            <a:r>
              <a:rPr lang="fa-IR" dirty="0"/>
              <a:t> با صفات </a:t>
            </a:r>
            <a:r>
              <a:rPr lang="en-US" dirty="0"/>
              <a:t>A</a:t>
            </a:r>
            <a:r>
              <a:rPr lang="fa-IR" dirty="0"/>
              <a:t> و </a:t>
            </a:r>
            <a:r>
              <a:rPr lang="en-US" dirty="0"/>
              <a:t>B</a:t>
            </a:r>
            <a:r>
              <a:rPr lang="fa-IR" dirty="0"/>
              <a:t> و </a:t>
            </a:r>
            <a:r>
              <a:rPr lang="en-US" dirty="0"/>
              <a:t>C</a:t>
            </a:r>
            <a:r>
              <a:rPr lang="fa-IR" dirty="0"/>
              <a:t> و </a:t>
            </a:r>
            <a:r>
              <a:rPr lang="en-US" dirty="0"/>
              <a:t>D</a:t>
            </a:r>
            <a:r>
              <a:rPr lang="fa-IR" dirty="0"/>
              <a:t> و </a:t>
            </a:r>
            <a:r>
              <a:rPr lang="en-US" dirty="0"/>
              <a:t>E</a:t>
            </a:r>
            <a:r>
              <a:rPr lang="fa-IR" dirty="0"/>
              <a:t> و </a:t>
            </a:r>
            <a:r>
              <a:rPr lang="en-US" dirty="0"/>
              <a:t>F</a:t>
            </a:r>
            <a:r>
              <a:rPr lang="fa-IR" dirty="0"/>
              <a:t> </a:t>
            </a:r>
            <a:r>
              <a:rPr lang="fa-IR" dirty="0" smtClean="0"/>
              <a:t>و با </a:t>
            </a:r>
            <a:r>
              <a:rPr lang="en-US" dirty="0" smtClean="0"/>
              <a:t>FD</a:t>
            </a:r>
            <a:r>
              <a:rPr lang="fa-IR" dirty="0" smtClean="0"/>
              <a:t> های </a:t>
            </a:r>
            <a:r>
              <a:rPr lang="fa-IR" dirty="0"/>
              <a:t>زیر موجودند</a:t>
            </a:r>
            <a:r>
              <a:rPr lang="fa-IR" dirty="0" smtClean="0"/>
              <a:t>:</a:t>
            </a:r>
          </a:p>
          <a:p>
            <a:pPr marL="320040" lvl="1" indent="0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 smtClean="0"/>
              <a:t>F</a:t>
            </a:r>
            <a:r>
              <a:rPr lang="en-US" dirty="0"/>
              <a:t>={ A→BC , B→E , CD→EF }</a:t>
            </a:r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آیا </a:t>
            </a:r>
            <a:r>
              <a:rPr lang="fa-IR" dirty="0"/>
              <a:t>وابستگی </a:t>
            </a:r>
            <a:r>
              <a:rPr lang="en-US" dirty="0"/>
              <a:t>AD→F</a:t>
            </a:r>
            <a:r>
              <a:rPr lang="fa-IR" dirty="0"/>
              <a:t> برای </a:t>
            </a:r>
            <a:r>
              <a:rPr lang="en-US" dirty="0"/>
              <a:t>R</a:t>
            </a:r>
            <a:r>
              <a:rPr lang="fa-IR" dirty="0"/>
              <a:t> برقرار است یا خیر</a:t>
            </a:r>
            <a:r>
              <a:rPr lang="fa-IR" dirty="0" smtClean="0"/>
              <a:t>؟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fa-IR" dirty="0"/>
              <a:t>حل</a:t>
            </a:r>
            <a:r>
              <a:rPr lang="fa-IR" dirty="0" smtClean="0"/>
              <a:t>:</a:t>
            </a:r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 بله. چرا که:</a:t>
            </a:r>
            <a:endParaRPr lang="en-US" dirty="0"/>
          </a:p>
          <a:p>
            <a:pPr marL="0" indent="0" algn="l">
              <a:buNone/>
            </a:pPr>
            <a:r>
              <a:rPr lang="en-US" dirty="0"/>
              <a:t>A→BC ⇒A→C</a:t>
            </a:r>
          </a:p>
          <a:p>
            <a:pPr marL="0" indent="0" algn="l">
              <a:buNone/>
            </a:pPr>
            <a:r>
              <a:rPr lang="en-US" dirty="0"/>
              <a:t>A→C ⇒ AD→CD</a:t>
            </a:r>
          </a:p>
          <a:p>
            <a:pPr marL="0" indent="0" algn="l">
              <a:buNone/>
            </a:pPr>
            <a:r>
              <a:rPr lang="en-US" dirty="0"/>
              <a:t>AD→CD , CD→EF ⇒ AD→EF</a:t>
            </a:r>
          </a:p>
          <a:p>
            <a:pPr marL="0" indent="0" algn="l">
              <a:buNone/>
            </a:pPr>
            <a:r>
              <a:rPr lang="en-US" dirty="0"/>
              <a:t>AD→EF ⇒AD→</a:t>
            </a:r>
            <a:r>
              <a:rPr lang="en-US" dirty="0" smtClean="0"/>
              <a:t>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8373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458200" cy="5486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b="1" u="sng" dirty="0"/>
              <a:t>نکته 1: </a:t>
            </a:r>
            <a:endParaRPr lang="fa-IR" b="1" u="sng" dirty="0" smtClean="0"/>
          </a:p>
          <a:p>
            <a:pPr marL="0" indent="0" algn="just">
              <a:buNone/>
            </a:pPr>
            <a:r>
              <a:rPr lang="fa-IR" dirty="0" smtClean="0"/>
              <a:t>از </a:t>
            </a:r>
            <a:r>
              <a:rPr lang="en-US" dirty="0"/>
              <a:t>A→BC</a:t>
            </a:r>
            <a:r>
              <a:rPr lang="fa-IR" dirty="0"/>
              <a:t> دو وابستگی </a:t>
            </a:r>
            <a:r>
              <a:rPr lang="en-US" dirty="0"/>
              <a:t>A→B</a:t>
            </a:r>
            <a:r>
              <a:rPr lang="fa-IR" dirty="0"/>
              <a:t> و </a:t>
            </a:r>
            <a:r>
              <a:rPr lang="en-US" dirty="0"/>
              <a:t>A→C</a:t>
            </a:r>
            <a:r>
              <a:rPr lang="fa-IR" dirty="0"/>
              <a:t> نتیجه می شود ولی در حالت کلی از </a:t>
            </a:r>
            <a:r>
              <a:rPr lang="en-US" dirty="0"/>
              <a:t>AB→C</a:t>
            </a:r>
            <a:r>
              <a:rPr lang="fa-IR" dirty="0"/>
              <a:t> نمی توان نتیجه گرفت </a:t>
            </a:r>
            <a:r>
              <a:rPr lang="en-US" dirty="0"/>
              <a:t>A→C</a:t>
            </a:r>
            <a:r>
              <a:rPr lang="fa-IR" dirty="0"/>
              <a:t> و یا </a:t>
            </a:r>
            <a:r>
              <a:rPr lang="en-US" dirty="0"/>
              <a:t>B→C</a:t>
            </a:r>
            <a:r>
              <a:rPr lang="fa-IR" dirty="0"/>
              <a:t> </a:t>
            </a:r>
            <a:r>
              <a:rPr lang="fa-IR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fa-IR" b="1" u="sng" dirty="0"/>
              <a:t>نکته 2: </a:t>
            </a:r>
            <a:endParaRPr lang="fa-IR" b="1" u="sng" dirty="0" smtClean="0"/>
          </a:p>
          <a:p>
            <a:pPr marL="0" indent="0" algn="just">
              <a:buNone/>
            </a:pPr>
            <a:r>
              <a:rPr lang="fa-IR" dirty="0" smtClean="0"/>
              <a:t>سه </a:t>
            </a:r>
            <a:r>
              <a:rPr lang="fa-IR" dirty="0"/>
              <a:t>قانون اولیه آرمسترانگ یعنی بازتاب، افزایش و </a:t>
            </a:r>
            <a:r>
              <a:rPr lang="fa-IR" dirty="0" smtClean="0"/>
              <a:t>تعدی، </a:t>
            </a:r>
            <a:r>
              <a:rPr lang="fa-IR" dirty="0"/>
              <a:t>قوانین کامل هستند یعنی با توجه به مجموعه </a:t>
            </a:r>
            <a:r>
              <a:rPr lang="en-US" dirty="0"/>
              <a:t>F</a:t>
            </a:r>
            <a:r>
              <a:rPr lang="fa-IR" dirty="0"/>
              <a:t> از وابستگی ها و فقط با اعمال این سه قانون می </a:t>
            </a:r>
            <a:r>
              <a:rPr lang="fa-IR" dirty="0" smtClean="0"/>
              <a:t>توان</a:t>
            </a:r>
            <a:r>
              <a:rPr lang="en-US" dirty="0" smtClean="0"/>
              <a:t>F</a:t>
            </a:r>
            <a:r>
              <a:rPr lang="en-US" baseline="30000" dirty="0"/>
              <a:t>+ </a:t>
            </a:r>
            <a:r>
              <a:rPr lang="fa-IR" baseline="30000" dirty="0" smtClean="0"/>
              <a:t>  </a:t>
            </a:r>
            <a:r>
              <a:rPr lang="fa-IR" dirty="0" smtClean="0"/>
              <a:t>را </a:t>
            </a:r>
            <a:r>
              <a:rPr lang="fa-IR" dirty="0"/>
              <a:t>بدست آورد. از طرف دیگر این قواعد معتبر هم هستند یعنی هیچ </a:t>
            </a:r>
            <a:r>
              <a:rPr lang="en-US" dirty="0"/>
              <a:t>FD</a:t>
            </a:r>
            <a:r>
              <a:rPr lang="fa-IR" dirty="0"/>
              <a:t> اضافه بر آنچه قابل استنتاج است، تولید نمی شود</a:t>
            </a:r>
            <a:r>
              <a:rPr lang="fa-IR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fa-IR" b="1" u="sng" dirty="0"/>
              <a:t>نکته 3: </a:t>
            </a:r>
            <a:endParaRPr lang="fa-IR" b="1" u="sng" dirty="0" smtClean="0"/>
          </a:p>
          <a:p>
            <a:pPr marL="0" indent="0" algn="just">
              <a:buNone/>
            </a:pPr>
            <a:r>
              <a:rPr lang="fa-IR" dirty="0" smtClean="0"/>
              <a:t>دو </a:t>
            </a:r>
            <a:r>
              <a:rPr lang="fa-IR" dirty="0"/>
              <a:t>مجموعه وابستگی های تابعی </a:t>
            </a:r>
            <a:r>
              <a:rPr lang="en-US" dirty="0"/>
              <a:t>F</a:t>
            </a:r>
            <a:r>
              <a:rPr lang="fa-IR" dirty="0"/>
              <a:t> و </a:t>
            </a:r>
            <a:r>
              <a:rPr lang="en-US" dirty="0"/>
              <a:t>G</a:t>
            </a:r>
            <a:r>
              <a:rPr lang="fa-IR" dirty="0"/>
              <a:t> معادل و یا هم ارزند اگر </a:t>
            </a:r>
            <a:r>
              <a:rPr lang="en-US" dirty="0"/>
              <a:t>F</a:t>
            </a:r>
            <a:r>
              <a:rPr lang="en-US" baseline="30000" dirty="0"/>
              <a:t>+ </a:t>
            </a:r>
            <a:r>
              <a:rPr lang="fa-IR" baseline="30000" dirty="0" smtClean="0"/>
              <a:t>  </a:t>
            </a:r>
            <a:r>
              <a:rPr lang="fa-IR" dirty="0" smtClean="0"/>
              <a:t>مساوی </a:t>
            </a:r>
            <a:r>
              <a:rPr lang="fa-IR" dirty="0"/>
              <a:t>با </a:t>
            </a:r>
            <a:r>
              <a:rPr lang="en-US" dirty="0"/>
              <a:t>G</a:t>
            </a:r>
            <a:r>
              <a:rPr lang="en-US" baseline="30000" dirty="0"/>
              <a:t>+ </a:t>
            </a:r>
            <a:r>
              <a:rPr lang="fa-IR" baseline="30000" dirty="0" smtClean="0"/>
              <a:t> </a:t>
            </a:r>
            <a:r>
              <a:rPr lang="fa-IR" dirty="0" smtClean="0"/>
              <a:t>باشد.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776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534400" cy="5638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b="1" u="sng" dirty="0" smtClean="0"/>
              <a:t>مثال9:</a:t>
            </a:r>
          </a:p>
          <a:p>
            <a:pPr marL="0" indent="0">
              <a:buNone/>
            </a:pPr>
            <a:r>
              <a:rPr lang="fa-IR" dirty="0" smtClean="0"/>
              <a:t>فرض </a:t>
            </a:r>
            <a:r>
              <a:rPr lang="fa-IR" dirty="0"/>
              <a:t>کنید </a:t>
            </a:r>
            <a:r>
              <a:rPr lang="fa-IR" dirty="0" smtClean="0"/>
              <a:t>داریم:</a:t>
            </a:r>
          </a:p>
          <a:p>
            <a:pPr marL="0" indent="0" algn="l">
              <a:buNone/>
            </a:pPr>
            <a:r>
              <a:rPr lang="fa-IR" dirty="0" smtClean="0"/>
              <a:t> </a:t>
            </a:r>
            <a:r>
              <a:rPr lang="en-US" dirty="0"/>
              <a:t>R = (S, T ,U , V, W)</a:t>
            </a:r>
            <a:r>
              <a:rPr lang="fa-IR" dirty="0"/>
              <a:t> </a:t>
            </a:r>
            <a:endParaRPr lang="fa-IR" dirty="0" smtClean="0"/>
          </a:p>
          <a:p>
            <a:pPr marL="0" indent="0" algn="l">
              <a:buNone/>
            </a:pPr>
            <a:r>
              <a:rPr lang="en-US" dirty="0" smtClean="0"/>
              <a:t>F </a:t>
            </a:r>
            <a:r>
              <a:rPr lang="en-US" dirty="0"/>
              <a:t>= { S→T , V→SW , T→U }</a:t>
            </a:r>
            <a:r>
              <a:rPr lang="fa-IR" dirty="0"/>
              <a:t> </a:t>
            </a: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وابستگی </a:t>
            </a:r>
            <a:r>
              <a:rPr lang="fa-IR" dirty="0"/>
              <a:t>های تابعی دیگر را بدست آورید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/>
              <a:t>S→T , T→U ⇒ </a:t>
            </a:r>
            <a:r>
              <a:rPr lang="fa-IR" dirty="0" smtClean="0"/>
              <a:t> </a:t>
            </a:r>
            <a:endParaRPr lang="en-US" dirty="0"/>
          </a:p>
          <a:p>
            <a:pPr marL="0" indent="0" algn="l">
              <a:buNone/>
            </a:pPr>
            <a:r>
              <a:rPr lang="en-US" dirty="0"/>
              <a:t>V→SW ⇒ </a:t>
            </a:r>
            <a:r>
              <a:rPr lang="fa-IR" dirty="0" smtClean="0"/>
              <a:t> </a:t>
            </a:r>
            <a:endParaRPr lang="en-US" dirty="0"/>
          </a:p>
          <a:p>
            <a:pPr marL="0" indent="0" algn="l">
              <a:buNone/>
            </a:pPr>
            <a:r>
              <a:rPr lang="en-US" dirty="0"/>
              <a:t>V→S , S→T ⇒ </a:t>
            </a:r>
            <a:r>
              <a:rPr lang="fa-IR" dirty="0" smtClean="0"/>
              <a:t> </a:t>
            </a:r>
            <a:endParaRPr lang="en-US" dirty="0"/>
          </a:p>
          <a:p>
            <a:pPr marL="0" indent="0" algn="l">
              <a:buNone/>
            </a:pPr>
            <a:r>
              <a:rPr lang="en-US" dirty="0"/>
              <a:t>V→S , S→U ⇒ </a:t>
            </a:r>
            <a:r>
              <a:rPr lang="fa-IR" dirty="0" smtClean="0"/>
              <a:t> </a:t>
            </a:r>
            <a:endParaRPr lang="en-US" dirty="0"/>
          </a:p>
          <a:p>
            <a:pPr marL="0" indent="0">
              <a:buNone/>
            </a:pPr>
            <a:r>
              <a:rPr lang="fa-IR" dirty="0"/>
              <a:t>پس داریم:</a:t>
            </a:r>
            <a:endParaRPr lang="en-US" dirty="0"/>
          </a:p>
          <a:p>
            <a:pPr marL="0" indent="0" algn="l">
              <a:buNone/>
            </a:pPr>
            <a:r>
              <a:rPr lang="en-US" dirty="0"/>
              <a:t>V→S , V→T, V→U , V→W</a:t>
            </a:r>
          </a:p>
          <a:p>
            <a:pPr>
              <a:buFont typeface="Wingdings" pitchFamily="2" charset="2"/>
              <a:buChar char="ü"/>
            </a:pPr>
            <a:r>
              <a:rPr lang="fa-IR" dirty="0"/>
              <a:t>یعنی </a:t>
            </a:r>
            <a:r>
              <a:rPr lang="en-US" dirty="0"/>
              <a:t>V</a:t>
            </a:r>
            <a:r>
              <a:rPr lang="fa-IR" dirty="0"/>
              <a:t> کلید کاندید است</a:t>
            </a:r>
            <a:r>
              <a:rPr lang="fa-IR" dirty="0" smtClean="0"/>
              <a:t>.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514600" y="3135868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S→U</a:t>
            </a:r>
          </a:p>
        </p:txBody>
      </p:sp>
      <p:sp>
        <p:nvSpPr>
          <p:cNvPr id="5" name="Rectangle 4"/>
          <p:cNvSpPr/>
          <p:nvPr/>
        </p:nvSpPr>
        <p:spPr>
          <a:xfrm>
            <a:off x="1845139" y="3565604"/>
            <a:ext cx="1494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V→S , V→W</a:t>
            </a:r>
          </a:p>
        </p:txBody>
      </p:sp>
      <p:sp>
        <p:nvSpPr>
          <p:cNvPr id="6" name="Rectangle 5"/>
          <p:cNvSpPr/>
          <p:nvPr/>
        </p:nvSpPr>
        <p:spPr>
          <a:xfrm>
            <a:off x="2501776" y="3948668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V→T</a:t>
            </a:r>
          </a:p>
        </p:txBody>
      </p:sp>
      <p:sp>
        <p:nvSpPr>
          <p:cNvPr id="7" name="Rectangle 6"/>
          <p:cNvSpPr/>
          <p:nvPr/>
        </p:nvSpPr>
        <p:spPr>
          <a:xfrm>
            <a:off x="2539876" y="4331732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V→U</a:t>
            </a:r>
          </a:p>
        </p:txBody>
      </p:sp>
    </p:spTree>
    <p:extLst>
      <p:ext uri="{BB962C8B-B14F-4D97-AF65-F5344CB8AC3E}">
        <p14:creationId xmlns:p14="http://schemas.microsoft.com/office/powerpoint/2010/main" val="402654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 flipV="1">
            <a:off x="0" y="6025218"/>
            <a:ext cx="9144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/>
              <a:t>نمودار وابستگی تابعی </a:t>
            </a:r>
            <a:r>
              <a:rPr lang="en-US" sz="4000" dirty="0"/>
              <a:t>(FD Diagram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610600" cy="2286000"/>
          </a:xfrm>
        </p:spPr>
        <p:txBody>
          <a:bodyPr>
            <a:normAutofit lnSpcReduction="10000"/>
          </a:bodyPr>
          <a:lstStyle/>
          <a:p>
            <a:r>
              <a:rPr lang="fa-IR" dirty="0" smtClean="0"/>
              <a:t>به </a:t>
            </a:r>
            <a:r>
              <a:rPr lang="fa-IR" dirty="0"/>
              <a:t>کمک این نمودار وابستگی های تابعی یک بانک ترسیم  می شود. در این نمودار </a:t>
            </a:r>
            <a:r>
              <a:rPr lang="fa-IR" dirty="0" smtClean="0"/>
              <a:t>صفت ها </a:t>
            </a:r>
            <a:r>
              <a:rPr lang="fa-IR" dirty="0"/>
              <a:t>در مستطیل قرار می گیرند و پیکانی از </a:t>
            </a:r>
            <a:r>
              <a:rPr lang="fa-IR" dirty="0" smtClean="0"/>
              <a:t>آن ها </a:t>
            </a:r>
            <a:r>
              <a:rPr lang="fa-IR" dirty="0"/>
              <a:t>به هر یک از </a:t>
            </a:r>
            <a:r>
              <a:rPr lang="fa-IR" dirty="0" smtClean="0"/>
              <a:t>صفت های </a:t>
            </a:r>
            <a:r>
              <a:rPr lang="fa-IR" dirty="0"/>
              <a:t>وابسته به آن رسم می شود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r>
              <a:rPr lang="fa-IR" b="1" u="sng" dirty="0" smtClean="0"/>
              <a:t>مثال </a:t>
            </a:r>
            <a:r>
              <a:rPr lang="fa-IR" b="1" u="sng" dirty="0"/>
              <a:t>10: </a:t>
            </a:r>
            <a:endParaRPr lang="fa-IR" b="1" u="sng" dirty="0" smtClean="0"/>
          </a:p>
          <a:p>
            <a:pPr marL="320040" lvl="1" indent="0">
              <a:buNone/>
            </a:pPr>
            <a:r>
              <a:rPr lang="fa-IR" dirty="0"/>
              <a:t>ن</a:t>
            </a:r>
            <a:r>
              <a:rPr lang="fa-IR" dirty="0" smtClean="0"/>
              <a:t>مودار </a:t>
            </a:r>
            <a:r>
              <a:rPr lang="fa-IR" dirty="0"/>
              <a:t>وابستگی روابط </a:t>
            </a:r>
            <a:r>
              <a:rPr lang="en-US" dirty="0"/>
              <a:t>S</a:t>
            </a:r>
            <a:r>
              <a:rPr lang="fa-IR" dirty="0"/>
              <a:t> و </a:t>
            </a:r>
            <a:r>
              <a:rPr lang="en-US" dirty="0"/>
              <a:t>P</a:t>
            </a:r>
            <a:r>
              <a:rPr lang="fa-IR" dirty="0"/>
              <a:t> و </a:t>
            </a:r>
            <a:r>
              <a:rPr lang="en-US" dirty="0"/>
              <a:t>SP</a:t>
            </a:r>
            <a:r>
              <a:rPr lang="fa-IR" dirty="0"/>
              <a:t> به شکل زیر است (برای سادگی در جدول </a:t>
            </a:r>
            <a:r>
              <a:rPr lang="en-US" dirty="0"/>
              <a:t>S</a:t>
            </a:r>
            <a:r>
              <a:rPr lang="fa-IR" dirty="0"/>
              <a:t> فیلد </a:t>
            </a:r>
            <a:r>
              <a:rPr lang="en-US" dirty="0" err="1"/>
              <a:t>Sname</a:t>
            </a:r>
            <a:r>
              <a:rPr lang="fa-IR" dirty="0"/>
              <a:t> را حذف کرده ایم</a:t>
            </a:r>
            <a:r>
              <a:rPr lang="fa-IR" dirty="0" smtClean="0"/>
              <a:t>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38862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S#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00" y="3886200"/>
            <a:ext cx="12192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status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73200" y="46228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city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57600" y="39878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P#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53000" y="3962400"/>
            <a:ext cx="14478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tx1"/>
                </a:solidFill>
              </a:rPr>
              <a:t>Pname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78400" y="4572000"/>
            <a:ext cx="9906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color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65700" y="5181600"/>
            <a:ext cx="12827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weight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78400" y="57912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city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1000" y="54483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S#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1000" y="60579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P#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6100" y="5682318"/>
            <a:ext cx="10668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QTY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8600" y="5334000"/>
            <a:ext cx="1066800" cy="1333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>
            <a:stCxn id="5" idx="3"/>
            <a:endCxn id="7" idx="1"/>
          </p:cNvCxnSpPr>
          <p:nvPr/>
        </p:nvCxnSpPr>
        <p:spPr>
          <a:xfrm>
            <a:off x="990600" y="4152900"/>
            <a:ext cx="482600" cy="7366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5" idx="3"/>
            <a:endCxn id="6" idx="1"/>
          </p:cNvCxnSpPr>
          <p:nvPr/>
        </p:nvCxnSpPr>
        <p:spPr>
          <a:xfrm>
            <a:off x="990600" y="4152900"/>
            <a:ext cx="4572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0" idx="1"/>
          </p:cNvCxnSpPr>
          <p:nvPr/>
        </p:nvCxnSpPr>
        <p:spPr>
          <a:xfrm>
            <a:off x="4457700" y="4241800"/>
            <a:ext cx="520700" cy="5969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457700" y="4241800"/>
            <a:ext cx="4572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11" idx="1"/>
          </p:cNvCxnSpPr>
          <p:nvPr/>
        </p:nvCxnSpPr>
        <p:spPr>
          <a:xfrm>
            <a:off x="4445000" y="4273550"/>
            <a:ext cx="520700" cy="117475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457700" y="4419600"/>
            <a:ext cx="508000" cy="172085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6" idx="3"/>
          </p:cNvCxnSpPr>
          <p:nvPr/>
        </p:nvCxnSpPr>
        <p:spPr>
          <a:xfrm flipV="1">
            <a:off x="1295400" y="5974418"/>
            <a:ext cx="558800" cy="2633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792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382000" cy="3289300"/>
          </a:xfrm>
        </p:spPr>
        <p:txBody>
          <a:bodyPr/>
          <a:lstStyle/>
          <a:p>
            <a:pPr marL="0" indent="0" algn="just">
              <a:buNone/>
            </a:pPr>
            <a:r>
              <a:rPr lang="fa-IR" b="1" u="sng" dirty="0"/>
              <a:t>تذکر: </a:t>
            </a:r>
            <a:endParaRPr lang="fa-IR" b="1" u="sng" dirty="0" smtClean="0"/>
          </a:p>
          <a:p>
            <a:pPr algn="just"/>
            <a:r>
              <a:rPr lang="fa-IR" dirty="0" smtClean="0"/>
              <a:t>اغلب پیکان</a:t>
            </a:r>
            <a:r>
              <a:rPr lang="en-US" dirty="0" smtClean="0"/>
              <a:t> </a:t>
            </a:r>
            <a:r>
              <a:rPr lang="fa-IR" dirty="0" smtClean="0"/>
              <a:t>هایی </a:t>
            </a:r>
            <a:r>
              <a:rPr lang="fa-IR" dirty="0"/>
              <a:t>که وابستگی به کلید اصلی را نشان می دهند در بالای </a:t>
            </a:r>
            <a:r>
              <a:rPr lang="fa-IR" dirty="0" smtClean="0"/>
              <a:t>صفت ها </a:t>
            </a:r>
            <a:r>
              <a:rPr lang="fa-IR" dirty="0"/>
              <a:t>و سایر </a:t>
            </a:r>
            <a:r>
              <a:rPr lang="fa-IR" dirty="0" smtClean="0"/>
              <a:t>پیکان ها </a:t>
            </a:r>
            <a:r>
              <a:rPr lang="fa-IR" dirty="0"/>
              <a:t>زیر </a:t>
            </a:r>
            <a:r>
              <a:rPr lang="fa-IR" dirty="0" smtClean="0"/>
              <a:t>آن ها </a:t>
            </a:r>
            <a:r>
              <a:rPr lang="fa-IR" dirty="0"/>
              <a:t>کشیده می شوند. </a:t>
            </a:r>
            <a:endParaRPr lang="fa-IR" dirty="0" smtClean="0"/>
          </a:p>
          <a:p>
            <a:pPr algn="just"/>
            <a:r>
              <a:rPr lang="fa-IR" dirty="0" smtClean="0"/>
              <a:t>همچنین </a:t>
            </a:r>
            <a:r>
              <a:rPr lang="fa-IR" dirty="0"/>
              <a:t>معمولاً ابتدا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مجموعه پوششی بهینه وابستگی ها </a:t>
            </a:r>
            <a:r>
              <a:rPr lang="fa-IR" dirty="0"/>
              <a:t>را بدست آورده و سپس نمودار وابستگی ترسیم می شود. </a:t>
            </a:r>
            <a:endParaRPr lang="fa-IR" dirty="0" smtClean="0"/>
          </a:p>
          <a:p>
            <a:pPr algn="just"/>
            <a:r>
              <a:rPr lang="fa-IR" dirty="0" smtClean="0"/>
              <a:t>مثلاً </a:t>
            </a:r>
            <a:r>
              <a:rPr lang="fa-IR" dirty="0"/>
              <a:t>نمودار </a:t>
            </a:r>
            <a:r>
              <a:rPr lang="en-US" dirty="0"/>
              <a:t>FD</a:t>
            </a:r>
            <a:r>
              <a:rPr lang="fa-IR" dirty="0"/>
              <a:t> جدول </a:t>
            </a:r>
            <a:r>
              <a:rPr lang="en-US" dirty="0"/>
              <a:t>S</a:t>
            </a:r>
            <a:r>
              <a:rPr lang="fa-IR" dirty="0"/>
              <a:t> معمولاً به صورت زیر ترسیم می شود:</a:t>
            </a:r>
            <a:endParaRPr lang="en-US" dirty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19300" y="45720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S#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81400" y="4572000"/>
            <a:ext cx="12192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status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15000" y="45720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city</a:t>
            </a:r>
            <a:endParaRPr lang="en-US" sz="2800" b="1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>
            <a:stCxn id="5" idx="0"/>
          </p:cNvCxnSpPr>
          <p:nvPr/>
        </p:nvCxnSpPr>
        <p:spPr>
          <a:xfrm flipV="1">
            <a:off x="2400300" y="4102100"/>
            <a:ext cx="0" cy="46990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400300" y="4102100"/>
            <a:ext cx="36957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6" idx="0"/>
          </p:cNvCxnSpPr>
          <p:nvPr/>
        </p:nvCxnSpPr>
        <p:spPr>
          <a:xfrm>
            <a:off x="4191000" y="4102100"/>
            <a:ext cx="0" cy="46990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7" idx="0"/>
          </p:cNvCxnSpPr>
          <p:nvPr/>
        </p:nvCxnSpPr>
        <p:spPr>
          <a:xfrm>
            <a:off x="6096000" y="4102100"/>
            <a:ext cx="0" cy="4699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93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8839200" cy="838200"/>
          </a:xfrm>
        </p:spPr>
        <p:txBody>
          <a:bodyPr/>
          <a:lstStyle/>
          <a:p>
            <a:r>
              <a:rPr lang="fa-IR" sz="2800" dirty="0"/>
              <a:t>مجموعه وابستگی بهینه و مجموعه وابستگی </a:t>
            </a:r>
            <a:r>
              <a:rPr lang="fa-IR" sz="2800" dirty="0" smtClean="0"/>
              <a:t>کمینه </a:t>
            </a:r>
            <a:r>
              <a:rPr lang="fa-IR" sz="2800" dirty="0"/>
              <a:t>(کاهش ناپذیر</a:t>
            </a:r>
            <a:r>
              <a:rPr lang="fa-IR" sz="2800" dirty="0" smtClean="0"/>
              <a:t>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با </a:t>
            </a:r>
            <a:r>
              <a:rPr lang="fa-IR" dirty="0"/>
              <a:t>اعمال قواعد آرمسترانگ وابستگی های زیادی به دست می آید که تعدادی از </a:t>
            </a:r>
            <a:r>
              <a:rPr lang="fa-IR" dirty="0" smtClean="0"/>
              <a:t>آن ها </a:t>
            </a:r>
            <a:r>
              <a:rPr lang="fa-IR" dirty="0"/>
              <a:t>اضافی و تکراری هستند. </a:t>
            </a:r>
            <a:endParaRPr lang="fa-IR" dirty="0" smtClean="0"/>
          </a:p>
          <a:p>
            <a:r>
              <a:rPr lang="fa-IR" dirty="0" smtClean="0"/>
              <a:t>در </a:t>
            </a:r>
            <a:r>
              <a:rPr lang="fa-IR" dirty="0"/>
              <a:t>زیر روشی را برای حذف اینگونه وابستگی های زائد و رسیدن به مجموعه وابسته بهینه ارائه می کنیم</a:t>
            </a:r>
            <a:r>
              <a:rPr lang="fa-IR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fa-IR" b="1" u="sng" dirty="0"/>
              <a:t>تعریف: </a:t>
            </a:r>
            <a:endParaRPr lang="fa-IR" b="1" u="sng" dirty="0" smtClean="0"/>
          </a:p>
          <a:p>
            <a:r>
              <a:rPr lang="fa-IR" dirty="0" smtClean="0"/>
              <a:t>دو </a:t>
            </a:r>
            <a:r>
              <a:rPr lang="fa-IR" dirty="0"/>
              <a:t>مجموعه وابستگی تابعی </a:t>
            </a:r>
            <a:r>
              <a:rPr lang="en-US" dirty="0"/>
              <a:t>F</a:t>
            </a:r>
            <a:r>
              <a:rPr lang="en-US" baseline="-25000" dirty="0"/>
              <a:t>1 </a:t>
            </a:r>
            <a:r>
              <a:rPr lang="fa-IR" dirty="0"/>
              <a:t>و </a:t>
            </a:r>
            <a:r>
              <a:rPr lang="fa-IR" dirty="0" smtClean="0"/>
              <a:t> </a:t>
            </a:r>
            <a:r>
              <a:rPr lang="en-US" dirty="0" smtClean="0"/>
              <a:t>F</a:t>
            </a:r>
            <a:r>
              <a:rPr lang="en-US" baseline="-25000" dirty="0" smtClean="0"/>
              <a:t>2 </a:t>
            </a:r>
            <a:r>
              <a:rPr lang="fa-IR" baseline="-25000" dirty="0" smtClean="0"/>
              <a:t>  </a:t>
            </a:r>
            <a:r>
              <a:rPr lang="fa-IR" dirty="0" smtClean="0"/>
              <a:t>معادل </a:t>
            </a:r>
            <a:r>
              <a:rPr lang="fa-IR" dirty="0"/>
              <a:t>یا هم ارز هستند اگر مجموعه پوششی </a:t>
            </a:r>
            <a:r>
              <a:rPr lang="fa-IR" dirty="0" smtClean="0"/>
              <a:t>آن ها </a:t>
            </a:r>
            <a:r>
              <a:rPr lang="fa-IR" dirty="0"/>
              <a:t>برابر هم باشد یعنی </a:t>
            </a:r>
            <a:r>
              <a:rPr lang="en-US" dirty="0"/>
              <a:t>F</a:t>
            </a:r>
            <a:r>
              <a:rPr lang="en-US" baseline="-25000" dirty="0"/>
              <a:t>1</a:t>
            </a:r>
            <a:r>
              <a:rPr lang="en-US" baseline="30000" dirty="0"/>
              <a:t>+ </a:t>
            </a:r>
            <a:r>
              <a:rPr lang="en-US" dirty="0"/>
              <a:t>= F</a:t>
            </a:r>
            <a:r>
              <a:rPr lang="en-US" baseline="-25000" dirty="0"/>
              <a:t>2</a:t>
            </a:r>
            <a:r>
              <a:rPr lang="en-US" baseline="30000" dirty="0"/>
              <a:t>+</a:t>
            </a:r>
            <a:r>
              <a:rPr lang="fa-IR" dirty="0"/>
              <a:t> 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62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8991600" cy="609600"/>
          </a:xfrm>
        </p:spPr>
        <p:txBody>
          <a:bodyPr/>
          <a:lstStyle/>
          <a:p>
            <a:r>
              <a:rPr lang="fa-IR" sz="2800" dirty="0"/>
              <a:t>مجموعه وابستگی بهینه و مجموعه وابستگی کمینه (کاهش ناپذیر)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763000" cy="4648200"/>
          </a:xfrm>
        </p:spPr>
        <p:txBody>
          <a:bodyPr/>
          <a:lstStyle/>
          <a:p>
            <a:r>
              <a:rPr lang="fa-IR" dirty="0"/>
              <a:t>با استفاده از قواعد سه گانه زیر می توان یک مجموعه وابستگی را به مجموعه بهینه معادل آن تبدیل کرد</a:t>
            </a:r>
            <a:r>
              <a:rPr lang="fa-IR" dirty="0" smtClean="0"/>
              <a:t>:</a:t>
            </a:r>
          </a:p>
          <a:p>
            <a:endParaRPr lang="en-US" dirty="0"/>
          </a:p>
          <a:p>
            <a:pPr marL="777240" lvl="1" indent="-457200">
              <a:buFont typeface="+mj-lt"/>
              <a:buAutoNum type="arabicPeriod"/>
            </a:pPr>
            <a:r>
              <a:rPr lang="fa-IR" dirty="0" smtClean="0"/>
              <a:t>سمت </a:t>
            </a:r>
            <a:r>
              <a:rPr lang="fa-IR" dirty="0"/>
              <a:t>راست هر وابستگی فقط یک صفت باشد</a:t>
            </a:r>
            <a:r>
              <a:rPr lang="fa-IR" dirty="0" smtClean="0"/>
              <a:t>.</a:t>
            </a:r>
          </a:p>
          <a:p>
            <a:pPr marL="777240" lvl="1" indent="-457200">
              <a:buFont typeface="+mj-lt"/>
              <a:buAutoNum type="arabicPeriod"/>
            </a:pPr>
            <a:endParaRPr lang="en-US" dirty="0"/>
          </a:p>
          <a:p>
            <a:pPr marL="777240" lvl="1" indent="-457200">
              <a:buFont typeface="+mj-lt"/>
              <a:buAutoNum type="arabicPeriod"/>
            </a:pPr>
            <a:r>
              <a:rPr lang="fa-IR" dirty="0" smtClean="0"/>
              <a:t>هر </a:t>
            </a:r>
            <a:r>
              <a:rPr lang="fa-IR" dirty="0"/>
              <a:t>صفتی که </a:t>
            </a:r>
            <a:r>
              <a:rPr lang="en-US" dirty="0"/>
              <a:t>F</a:t>
            </a:r>
            <a:r>
              <a:rPr lang="en-US" baseline="30000" dirty="0"/>
              <a:t>+</a:t>
            </a:r>
            <a:r>
              <a:rPr lang="fa-IR" dirty="0"/>
              <a:t> را تغییر نمی دهد از سمت چپ حذف شود</a:t>
            </a:r>
            <a:r>
              <a:rPr lang="fa-IR" dirty="0" smtClean="0"/>
              <a:t>.</a:t>
            </a:r>
          </a:p>
          <a:p>
            <a:pPr marL="777240" lvl="1" indent="-457200">
              <a:buFont typeface="+mj-lt"/>
              <a:buAutoNum type="arabicPeriod"/>
            </a:pPr>
            <a:endParaRPr lang="en-US" dirty="0"/>
          </a:p>
          <a:p>
            <a:pPr marL="777240" lvl="1" indent="-457200">
              <a:buFont typeface="+mj-lt"/>
              <a:buAutoNum type="arabicPeriod"/>
            </a:pPr>
            <a:r>
              <a:rPr lang="fa-IR" dirty="0" smtClean="0"/>
              <a:t>وابستگی </a:t>
            </a:r>
            <a:r>
              <a:rPr lang="fa-IR" dirty="0"/>
              <a:t>های تکراری و اضافی حذف شود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fa-IR" dirty="0" smtClean="0"/>
              <a:t>بطور </a:t>
            </a:r>
            <a:r>
              <a:rPr lang="fa-IR" dirty="0"/>
              <a:t>خلاصه باید گفت که برای یافتن وابستگی های تابعی در یک بانک ابتدا مجموعه پوششی وابستگی ها را تعیین کرده و سپس آنرا بهینه می کنیم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6700" y="3072031"/>
            <a:ext cx="2582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سمت چپ 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→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یک صفت 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2  Mitra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5900" y="3962400"/>
            <a:ext cx="3579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سمت چپ کمینه باشد 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→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یک صفت 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2  Mitra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5900" y="4724400"/>
            <a:ext cx="8394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a →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b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,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a z → b   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 </a:t>
            </a:r>
            <a:r>
              <a:rPr lang="fa-IR" sz="2000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وابستگی دوم اضافی است چرا که به کمک  وابستگی اول بدست می آید.  </a:t>
            </a:r>
            <a:endParaRPr lang="en-US" sz="2400" dirty="0">
              <a:solidFill>
                <a:schemeClr val="accent1">
                  <a:lumMod val="50000"/>
                </a:schemeClr>
              </a:solidFill>
              <a:cs typeface="2 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36022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81000"/>
            <a:ext cx="8763000" cy="571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b="1" u="sng" dirty="0"/>
              <a:t>مثال </a:t>
            </a:r>
            <a:r>
              <a:rPr lang="fa-IR" b="1" u="sng" dirty="0" smtClean="0"/>
              <a:t>11 : </a:t>
            </a:r>
          </a:p>
          <a:p>
            <a:pPr marL="320040" lvl="1" indent="0">
              <a:buNone/>
            </a:pPr>
            <a:r>
              <a:rPr lang="fa-IR" sz="2000" b="1" dirty="0" smtClean="0">
                <a:solidFill>
                  <a:schemeClr val="accent1">
                    <a:lumMod val="50000"/>
                  </a:schemeClr>
                </a:solidFill>
              </a:rPr>
              <a:t>در 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بانک اطلاعاتی زیر مجموعه وابستگی پوششی بهینه را بیابید.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l">
              <a:buNone/>
            </a:pPr>
            <a:r>
              <a:rPr lang="en-US" dirty="0"/>
              <a:t>R = { </a:t>
            </a:r>
            <a:r>
              <a:rPr lang="en-US" dirty="0" err="1"/>
              <a:t>u,v,w,x,y,z</a:t>
            </a:r>
            <a:r>
              <a:rPr lang="en-US" dirty="0"/>
              <a:t> </a:t>
            </a:r>
            <a:r>
              <a:rPr lang="en-US" dirty="0" smtClean="0"/>
              <a:t>}</a:t>
            </a:r>
            <a:r>
              <a:rPr lang="fa-IR" dirty="0" smtClean="0"/>
              <a:t>      </a:t>
            </a:r>
            <a:r>
              <a:rPr lang="en-US" dirty="0" smtClean="0"/>
              <a:t>F </a:t>
            </a:r>
            <a:r>
              <a:rPr lang="en-US" dirty="0"/>
              <a:t>= { </a:t>
            </a:r>
            <a:r>
              <a:rPr lang="en-US" dirty="0" err="1"/>
              <a:t>u→xy</a:t>
            </a:r>
            <a:r>
              <a:rPr lang="en-US" dirty="0"/>
              <a:t> , </a:t>
            </a:r>
            <a:r>
              <a:rPr lang="en-US" dirty="0" err="1"/>
              <a:t>x→y</a:t>
            </a:r>
            <a:r>
              <a:rPr lang="en-US" dirty="0"/>
              <a:t> , </a:t>
            </a:r>
            <a:r>
              <a:rPr lang="en-US" dirty="0" err="1"/>
              <a:t>xy→zv</a:t>
            </a:r>
            <a:r>
              <a:rPr lang="en-US" dirty="0"/>
              <a:t> }</a:t>
            </a:r>
          </a:p>
          <a:p>
            <a:pPr marL="0" indent="0">
              <a:buNone/>
            </a:pPr>
            <a:r>
              <a:rPr lang="fa-IR" b="1" dirty="0" smtClean="0"/>
              <a:t>حل</a:t>
            </a:r>
            <a:r>
              <a:rPr lang="fa-IR" b="1" dirty="0"/>
              <a:t>:</a:t>
            </a:r>
            <a:endParaRPr lang="en-US" b="1" dirty="0"/>
          </a:p>
          <a:p>
            <a:pPr marL="0" indent="0" algn="l">
              <a:buNone/>
            </a:pPr>
            <a:r>
              <a:rPr lang="en-US" dirty="0" err="1"/>
              <a:t>u→xy</a:t>
            </a:r>
            <a:r>
              <a:rPr lang="en-US" dirty="0"/>
              <a:t> , </a:t>
            </a:r>
            <a:r>
              <a:rPr lang="en-US" dirty="0" err="1"/>
              <a:t>xy→zv</a:t>
            </a:r>
            <a:r>
              <a:rPr lang="en-US" dirty="0"/>
              <a:t> ⇒ </a:t>
            </a:r>
            <a:r>
              <a:rPr lang="en-US" dirty="0" err="1"/>
              <a:t>u→zv</a:t>
            </a:r>
            <a:r>
              <a:rPr lang="en-US" dirty="0"/>
              <a:t> ⇒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u→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z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u→v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l">
              <a:buNone/>
            </a:pPr>
            <a:r>
              <a:rPr lang="en-US" dirty="0" err="1"/>
              <a:t>u→xy</a:t>
            </a:r>
            <a:r>
              <a:rPr lang="en-US" dirty="0"/>
              <a:t> ⇒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u→x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,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u→y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l">
              <a:buNone/>
            </a:pPr>
            <a:r>
              <a:rPr lang="en-US" dirty="0" err="1"/>
              <a:t>x→y</a:t>
            </a:r>
            <a:r>
              <a:rPr lang="en-US" dirty="0"/>
              <a:t> , </a:t>
            </a:r>
            <a:r>
              <a:rPr lang="en-US" dirty="0" err="1"/>
              <a:t>xy→zv</a:t>
            </a:r>
            <a:r>
              <a:rPr lang="en-US" dirty="0"/>
              <a:t> ⇒ </a:t>
            </a:r>
            <a:r>
              <a:rPr lang="en-US" dirty="0" err="1"/>
              <a:t>x→zv</a:t>
            </a:r>
            <a:r>
              <a:rPr lang="en-US" dirty="0"/>
              <a:t> ⇒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x→z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,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x→v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fa-IR" b="1" dirty="0" smtClean="0"/>
              <a:t>پس</a:t>
            </a:r>
            <a:r>
              <a:rPr lang="fa-IR" b="1" dirty="0"/>
              <a:t>:</a:t>
            </a:r>
            <a:endParaRPr lang="en-US" b="1" dirty="0"/>
          </a:p>
          <a:p>
            <a:pPr marL="0" indent="0" algn="l">
              <a:buNone/>
            </a:pPr>
            <a:r>
              <a:rPr lang="en-US" dirty="0" err="1" smtClean="0"/>
              <a:t>F­­­­</a:t>
            </a:r>
            <a:r>
              <a:rPr lang="en-US" baseline="-25000" dirty="0" err="1" smtClean="0"/>
              <a:t>opt</a:t>
            </a:r>
            <a:r>
              <a:rPr lang="en-US" dirty="0" smtClean="0"/>
              <a:t> ­­­­ </a:t>
            </a:r>
            <a:r>
              <a:rPr lang="en-US" dirty="0"/>
              <a:t>= { </a:t>
            </a:r>
            <a:r>
              <a:rPr lang="en-US" dirty="0" err="1"/>
              <a:t>u→x</a:t>
            </a:r>
            <a:r>
              <a:rPr lang="en-US" dirty="0"/>
              <a:t> , </a:t>
            </a:r>
            <a:r>
              <a:rPr lang="en-US" dirty="0" err="1"/>
              <a:t>u→y</a:t>
            </a:r>
            <a:r>
              <a:rPr lang="en-US" dirty="0"/>
              <a:t> , </a:t>
            </a:r>
            <a:r>
              <a:rPr lang="en-US" dirty="0" err="1"/>
              <a:t>x→y</a:t>
            </a:r>
            <a:r>
              <a:rPr lang="en-US" dirty="0"/>
              <a:t> , </a:t>
            </a:r>
            <a:r>
              <a:rPr lang="en-US" dirty="0" err="1"/>
              <a:t>x→z</a:t>
            </a:r>
            <a:r>
              <a:rPr lang="en-US" dirty="0"/>
              <a:t> , </a:t>
            </a:r>
            <a:r>
              <a:rPr lang="en-US" dirty="0" err="1"/>
              <a:t>x→v</a:t>
            </a:r>
            <a:r>
              <a:rPr lang="en-US" dirty="0"/>
              <a:t> , </a:t>
            </a:r>
            <a:r>
              <a:rPr lang="en-US" dirty="0" err="1"/>
              <a:t>u→z</a:t>
            </a:r>
            <a:r>
              <a:rPr lang="en-US" dirty="0"/>
              <a:t> , </a:t>
            </a:r>
            <a:r>
              <a:rPr lang="en-US" dirty="0" err="1"/>
              <a:t>u→v</a:t>
            </a:r>
            <a:r>
              <a:rPr lang="en-US" dirty="0"/>
              <a:t> </a:t>
            </a:r>
            <a:r>
              <a:rPr lang="en-US" dirty="0" smtClean="0"/>
              <a:t>}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fa-IR" sz="2000" dirty="0" smtClean="0"/>
              <a:t>توجه </a:t>
            </a:r>
            <a:r>
              <a:rPr lang="fa-IR" sz="2000" dirty="0"/>
              <a:t>کنید با توجه به خاصیت انتقال </a:t>
            </a:r>
            <a:r>
              <a:rPr lang="en-US" sz="2000" dirty="0" err="1"/>
              <a:t>u→v</a:t>
            </a:r>
            <a:r>
              <a:rPr lang="en-US" sz="2000" dirty="0"/>
              <a:t> , </a:t>
            </a:r>
            <a:r>
              <a:rPr lang="en-US" sz="2000" dirty="0" err="1"/>
              <a:t>u→z</a:t>
            </a:r>
            <a:r>
              <a:rPr lang="en-US" sz="2000" dirty="0"/>
              <a:t> , </a:t>
            </a:r>
            <a:r>
              <a:rPr lang="en-US" sz="2000" dirty="0" err="1"/>
              <a:t>u→y</a:t>
            </a:r>
            <a:r>
              <a:rPr lang="fa-IR" sz="2000" dirty="0"/>
              <a:t> بدست می آیند پس اگر از ما وابستگی کمینه </a:t>
            </a:r>
            <a:r>
              <a:rPr lang="fa-IR" sz="2000" dirty="0" smtClean="0"/>
              <a:t>را </a:t>
            </a:r>
            <a:r>
              <a:rPr lang="fa-IR" sz="2000" dirty="0"/>
              <a:t>خواستند جواب به صورت زیر است:</a:t>
            </a:r>
            <a:endParaRPr lang="en-US" sz="2000" dirty="0"/>
          </a:p>
          <a:p>
            <a:pPr marL="0" indent="0" algn="l">
              <a:buNone/>
            </a:pPr>
            <a:r>
              <a:rPr lang="en-US" dirty="0" err="1"/>
              <a:t>F­­­­</a:t>
            </a:r>
            <a:r>
              <a:rPr lang="en-US" baseline="-25000" dirty="0" err="1"/>
              <a:t>min</a:t>
            </a:r>
            <a:r>
              <a:rPr lang="en-US" dirty="0"/>
              <a:t> = { </a:t>
            </a:r>
            <a:r>
              <a:rPr lang="en-US" dirty="0" err="1"/>
              <a:t>u→x</a:t>
            </a:r>
            <a:r>
              <a:rPr lang="en-US" dirty="0"/>
              <a:t> , </a:t>
            </a:r>
            <a:r>
              <a:rPr lang="en-US" dirty="0" err="1"/>
              <a:t>x→y</a:t>
            </a:r>
            <a:r>
              <a:rPr lang="en-US" dirty="0"/>
              <a:t> , </a:t>
            </a:r>
            <a:r>
              <a:rPr lang="en-US" dirty="0" err="1"/>
              <a:t>x→z</a:t>
            </a:r>
            <a:r>
              <a:rPr lang="en-US" dirty="0"/>
              <a:t> , </a:t>
            </a:r>
            <a:r>
              <a:rPr lang="en-US" dirty="0" err="1"/>
              <a:t>x→v</a:t>
            </a:r>
            <a:r>
              <a:rPr lang="en-US" dirty="0"/>
              <a:t> </a:t>
            </a:r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5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570" y="457200"/>
            <a:ext cx="8309030" cy="2667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a-IR" b="1" u="sng" dirty="0" smtClean="0"/>
              <a:t>مثال 12: </a:t>
            </a:r>
          </a:p>
          <a:p>
            <a:pPr marL="0" indent="0">
              <a:buNone/>
            </a:pPr>
            <a:r>
              <a:rPr lang="fa-IR" dirty="0" smtClean="0"/>
              <a:t>در </a:t>
            </a:r>
            <a:r>
              <a:rPr lang="fa-IR" dirty="0"/>
              <a:t>یک رابطه وابستگی ها به صورت زیر </a:t>
            </a:r>
            <a:r>
              <a:rPr lang="fa-IR" dirty="0" smtClean="0"/>
              <a:t>است:</a:t>
            </a:r>
          </a:p>
          <a:p>
            <a:pPr marL="0" indent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A→</a:t>
            </a:r>
            <a:r>
              <a:rPr lang="en-US" dirty="0" smtClean="0"/>
              <a:t>K			A</a:t>
            </a:r>
            <a:r>
              <a:rPr lang="en-US" dirty="0"/>
              <a:t>→(B,C</a:t>
            </a:r>
            <a:r>
              <a:rPr lang="en-US" dirty="0" smtClean="0"/>
              <a:t>)		</a:t>
            </a:r>
            <a:r>
              <a:rPr lang="en-US" dirty="0"/>
              <a:t> K→C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A</a:t>
            </a:r>
            <a:r>
              <a:rPr lang="en-US" dirty="0"/>
              <a:t>→D			 B→</a:t>
            </a:r>
            <a:r>
              <a:rPr lang="en-US" dirty="0" smtClean="0"/>
              <a:t>D			</a:t>
            </a:r>
            <a:r>
              <a:rPr lang="en-US" dirty="0"/>
              <a:t>(B,C)→D</a:t>
            </a:r>
          </a:p>
          <a:p>
            <a:pPr marL="0" indent="0">
              <a:buNone/>
            </a:pPr>
            <a:r>
              <a:rPr lang="fa-IR" dirty="0" smtClean="0"/>
              <a:t>نمودار وابستگی را ترسیم کنید. سپس مجموعه کمینه این وابستگی ها را بدست آورده و نمودار آن را ترسیم کنید.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93900" y="42799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A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93900" y="53340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K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03700" y="42799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B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03700" y="53340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72200" y="41910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D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22700" y="4057650"/>
            <a:ext cx="1447800" cy="20383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755900" y="4546600"/>
            <a:ext cx="1066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9" idx="1"/>
          </p:cNvCxnSpPr>
          <p:nvPr/>
        </p:nvCxnSpPr>
        <p:spPr>
          <a:xfrm>
            <a:off x="2755900" y="5600700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" idx="0"/>
          </p:cNvCxnSpPr>
          <p:nvPr/>
        </p:nvCxnSpPr>
        <p:spPr>
          <a:xfrm>
            <a:off x="2374900" y="4813300"/>
            <a:ext cx="0" cy="520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10" idx="1"/>
          </p:cNvCxnSpPr>
          <p:nvPr/>
        </p:nvCxnSpPr>
        <p:spPr>
          <a:xfrm flipV="1">
            <a:off x="4965700" y="4457700"/>
            <a:ext cx="1206500" cy="762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270500" y="4546600"/>
            <a:ext cx="901700" cy="59055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2374900" y="3733800"/>
            <a:ext cx="0" cy="46990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374900" y="3733800"/>
            <a:ext cx="40767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451600" y="3733800"/>
            <a:ext cx="0" cy="4699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940741" y="484187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955980" y="1640443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(2)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62315" y="521120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168830" y="33644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(4)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341965" y="40883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(5)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568950" y="486727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(6)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31830" y="160020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(1)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25830" y="416560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5795935" y="161710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(3)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0500" y="201080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(4)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55980" y="201080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(5)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70535" y="201501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(6)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577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6" grpId="0"/>
      <p:bldP spid="27" grpId="0"/>
      <p:bldP spid="29" grpId="0"/>
      <p:bldP spid="30" grpId="0"/>
      <p:bldP spid="31" grpId="0"/>
      <p:bldP spid="32" grpId="0"/>
      <p:bldP spid="25" grpId="0"/>
      <p:bldP spid="28" grpId="0"/>
      <p:bldP spid="33" grpId="0"/>
      <p:bldP spid="38" grpId="0"/>
      <p:bldP spid="39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51" y="3581400"/>
            <a:ext cx="8763000" cy="2667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dirty="0" smtClean="0"/>
              <a:t>(</a:t>
            </a:r>
            <a:r>
              <a:rPr lang="en-US" dirty="0"/>
              <a:t>B,C)→D</a:t>
            </a:r>
            <a:r>
              <a:rPr lang="fa-IR" dirty="0"/>
              <a:t> زائد است </a:t>
            </a:r>
            <a:r>
              <a:rPr lang="fa-IR" dirty="0" smtClean="0"/>
              <a:t>چون</a:t>
            </a:r>
          </a:p>
          <a:p>
            <a:pPr marL="0" indent="0" algn="ctr">
              <a:buNone/>
            </a:pPr>
            <a:r>
              <a:rPr lang="fa-IR" dirty="0" smtClean="0"/>
              <a:t> </a:t>
            </a:r>
            <a:r>
              <a:rPr lang="en-US" dirty="0"/>
              <a:t>B→D ⇒ (B,C)→D</a:t>
            </a:r>
            <a:r>
              <a:rPr lang="fa-IR" dirty="0"/>
              <a:t> </a:t>
            </a: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پس </a:t>
            </a:r>
            <a:r>
              <a:rPr lang="fa-IR" dirty="0"/>
              <a:t>فلش (6) را حذف می کنیم.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049236" y="1570139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A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49236" y="2624239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K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59036" y="1570139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B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59036" y="2624239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27536" y="1481239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D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78036" y="1347889"/>
            <a:ext cx="1447800" cy="20383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811236" y="1836839"/>
            <a:ext cx="1066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9" idx="1"/>
          </p:cNvCxnSpPr>
          <p:nvPr/>
        </p:nvCxnSpPr>
        <p:spPr>
          <a:xfrm>
            <a:off x="2811236" y="2890939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" idx="0"/>
          </p:cNvCxnSpPr>
          <p:nvPr/>
        </p:nvCxnSpPr>
        <p:spPr>
          <a:xfrm>
            <a:off x="2430236" y="2103539"/>
            <a:ext cx="0" cy="520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10" idx="1"/>
          </p:cNvCxnSpPr>
          <p:nvPr/>
        </p:nvCxnSpPr>
        <p:spPr>
          <a:xfrm flipV="1">
            <a:off x="5021036" y="1747939"/>
            <a:ext cx="1206500" cy="762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325836" y="1836839"/>
            <a:ext cx="901700" cy="59055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2430236" y="1024039"/>
            <a:ext cx="0" cy="46990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430236" y="1024039"/>
            <a:ext cx="40767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506936" y="1024039"/>
            <a:ext cx="0" cy="4699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996077" y="213211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117651" y="141670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117651" y="250144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224166" y="65470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(4)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397301" y="137860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(5)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624286" y="215751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(6)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471886" y="2025461"/>
            <a:ext cx="471714" cy="5013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5548086" y="2014639"/>
            <a:ext cx="266700" cy="5122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6838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14557" y="62484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162800" y="2476500"/>
            <a:ext cx="1752600" cy="11430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فصل هفتم </a:t>
            </a:r>
          </a:p>
          <a:p>
            <a:pPr algn="ctr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وابستگی تابعی</a:t>
            </a:r>
            <a:endParaRPr lang="fa-IR" b="1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6705600" y="723900"/>
            <a:ext cx="16330" cy="504825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248400" y="73025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239329" y="2486025"/>
            <a:ext cx="495301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100419" y="1320800"/>
            <a:ext cx="2138910" cy="4191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وابستگی تابعی کامل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6264729" y="41910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188028" y="2247900"/>
            <a:ext cx="4038601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مجموعه پوششی وابستگی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229100" y="3048000"/>
            <a:ext cx="1984829" cy="54292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نمودار وابستگی تابعی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flipH="1">
            <a:off x="6239329" y="15113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6226629" y="575945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3405547" y="5543550"/>
            <a:ext cx="2799312" cy="4572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بدست آوردن کلیدهای کاندید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3634146" y="4191000"/>
            <a:ext cx="544219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220029" y="3886200"/>
            <a:ext cx="1984829" cy="54292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مجموعه وابستگی بهینه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59119" y="4724400"/>
            <a:ext cx="2345739" cy="54292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بستار مجموعه ای از صفات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H="1">
            <a:off x="6242958" y="33528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6226629" y="5029200"/>
            <a:ext cx="4572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6832600" y="3073400"/>
            <a:ext cx="304800" cy="0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125819" y="533400"/>
            <a:ext cx="2138910" cy="4191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وابستگی تابعی </a:t>
            </a:r>
            <a:r>
              <a:rPr lang="en-US" sz="2000" dirty="0" smtClean="0">
                <a:solidFill>
                  <a:schemeClr val="tx1"/>
                </a:solidFill>
                <a:cs typeface="B Nazanin" pitchFamily="2" charset="-78"/>
              </a:rPr>
              <a:t>(FD)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48227" y="3936996"/>
            <a:ext cx="2385919" cy="54292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مجموعه وابستگی کمینه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48626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485978"/>
            <a:ext cx="5085098" cy="2667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 startAt="2"/>
            </a:pPr>
            <a:r>
              <a:rPr lang="fa-IR" dirty="0"/>
              <a:t>از </a:t>
            </a:r>
            <a:r>
              <a:rPr lang="en-US" dirty="0"/>
              <a:t>A→(B,C)</a:t>
            </a:r>
            <a:r>
              <a:rPr lang="fa-IR" dirty="0"/>
              <a:t> می توان نتیجه گرفت </a:t>
            </a:r>
            <a:r>
              <a:rPr lang="en-US" dirty="0"/>
              <a:t>A→C , A→B</a:t>
            </a:r>
            <a:r>
              <a:rPr lang="fa-IR" dirty="0"/>
              <a:t> </a:t>
            </a:r>
            <a:endParaRPr lang="fa-IR" dirty="0" smtClean="0"/>
          </a:p>
          <a:p>
            <a:pPr marL="320040" lvl="1" indent="0">
              <a:buNone/>
            </a:pPr>
            <a:r>
              <a:rPr lang="fa-IR" dirty="0" smtClean="0"/>
              <a:t>پس </a:t>
            </a:r>
            <a:r>
              <a:rPr lang="fa-IR" dirty="0"/>
              <a:t>می توان فلش (2) را حذف کرد و به جای آن دو فلش یکی از </a:t>
            </a:r>
            <a:r>
              <a:rPr lang="en-US" dirty="0"/>
              <a:t>A</a:t>
            </a:r>
            <a:r>
              <a:rPr lang="fa-IR" dirty="0"/>
              <a:t> به </a:t>
            </a:r>
            <a:r>
              <a:rPr lang="en-US" dirty="0"/>
              <a:t>B</a:t>
            </a:r>
            <a:r>
              <a:rPr lang="fa-IR" dirty="0"/>
              <a:t> و دیگری از </a:t>
            </a:r>
            <a:r>
              <a:rPr lang="en-US" dirty="0"/>
              <a:t>A</a:t>
            </a:r>
            <a:r>
              <a:rPr lang="fa-IR" dirty="0"/>
              <a:t> به </a:t>
            </a:r>
            <a:r>
              <a:rPr lang="en-US" dirty="0"/>
              <a:t>C</a:t>
            </a:r>
            <a:r>
              <a:rPr lang="fa-IR" dirty="0"/>
              <a:t> ترسیم کرد: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85226" y="451291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A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85226" y="556701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K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95026" y="451291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B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5026" y="556701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963526" y="442401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D</a:t>
            </a:r>
            <a:endParaRPr lang="en-US" sz="2800" b="1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>
            <a:endCxn id="8" idx="1"/>
          </p:cNvCxnSpPr>
          <p:nvPr/>
        </p:nvCxnSpPr>
        <p:spPr>
          <a:xfrm>
            <a:off x="3547226" y="4779610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9" idx="1"/>
          </p:cNvCxnSpPr>
          <p:nvPr/>
        </p:nvCxnSpPr>
        <p:spPr>
          <a:xfrm>
            <a:off x="3547226" y="5833710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" idx="0"/>
          </p:cNvCxnSpPr>
          <p:nvPr/>
        </p:nvCxnSpPr>
        <p:spPr>
          <a:xfrm>
            <a:off x="3166226" y="5046310"/>
            <a:ext cx="0" cy="520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10" idx="1"/>
          </p:cNvCxnSpPr>
          <p:nvPr/>
        </p:nvCxnSpPr>
        <p:spPr>
          <a:xfrm flipV="1">
            <a:off x="5757026" y="4690710"/>
            <a:ext cx="1206500" cy="762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3166226" y="3966810"/>
            <a:ext cx="0" cy="46990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166226" y="3966810"/>
            <a:ext cx="40767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242926" y="3966810"/>
            <a:ext cx="0" cy="4699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732067" y="507488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853641" y="4359478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(21)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853641" y="544421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733171" y="358918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(4)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133291" y="432137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(5)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4" y="749300"/>
            <a:ext cx="3648546" cy="19497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Right Arrow 12"/>
          <p:cNvSpPr/>
          <p:nvPr/>
        </p:nvSpPr>
        <p:spPr>
          <a:xfrm rot="3361888">
            <a:off x="1911370" y="3079641"/>
            <a:ext cx="1248583" cy="679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3547226" y="4936420"/>
            <a:ext cx="1412930" cy="63059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080626" y="495741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374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3" grpId="0" animBg="1"/>
      <p:bldP spid="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85978"/>
            <a:ext cx="7447298" cy="2667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 startAt="3"/>
            </a:pPr>
            <a:r>
              <a:rPr lang="fa-IR" dirty="0" smtClean="0"/>
              <a:t>فلش </a:t>
            </a:r>
            <a:r>
              <a:rPr lang="fa-IR" dirty="0"/>
              <a:t>شماره (4) زائد است چرا </a:t>
            </a:r>
            <a:r>
              <a:rPr lang="fa-IR" dirty="0" smtClean="0"/>
              <a:t>که</a:t>
            </a:r>
          </a:p>
          <a:p>
            <a:pPr marL="0" indent="0" algn="l">
              <a:buNone/>
            </a:pPr>
            <a:r>
              <a:rPr lang="fa-IR" dirty="0" smtClean="0"/>
              <a:t> </a:t>
            </a:r>
            <a:r>
              <a:rPr lang="en-US" dirty="0"/>
              <a:t>A→B , B→D ⇒ A→D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160069" y="39695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A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60069" y="50236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K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69869" y="39695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B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69869" y="50236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92597" y="39695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D</a:t>
            </a:r>
            <a:endParaRPr lang="en-US" sz="2800" b="1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>
            <a:endCxn id="8" idx="1"/>
          </p:cNvCxnSpPr>
          <p:nvPr/>
        </p:nvCxnSpPr>
        <p:spPr>
          <a:xfrm>
            <a:off x="2922069" y="4236293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9" idx="1"/>
          </p:cNvCxnSpPr>
          <p:nvPr/>
        </p:nvCxnSpPr>
        <p:spPr>
          <a:xfrm>
            <a:off x="2922069" y="5290393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" idx="0"/>
          </p:cNvCxnSpPr>
          <p:nvPr/>
        </p:nvCxnSpPr>
        <p:spPr>
          <a:xfrm>
            <a:off x="2541069" y="4502993"/>
            <a:ext cx="0" cy="520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10" idx="1"/>
          </p:cNvCxnSpPr>
          <p:nvPr/>
        </p:nvCxnSpPr>
        <p:spPr>
          <a:xfrm flipV="1">
            <a:off x="5131869" y="4236293"/>
            <a:ext cx="1260728" cy="7193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2541069" y="3423493"/>
            <a:ext cx="0" cy="46990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541069" y="3423493"/>
            <a:ext cx="40767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617769" y="3423493"/>
            <a:ext cx="0" cy="4699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106910" y="45315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228484" y="3816161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(21)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228484" y="490090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108014" y="3045871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(4)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508134" y="3778061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(5)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2922069" y="4393103"/>
            <a:ext cx="1412930" cy="63059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455469" y="441409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(22)</a:t>
            </a:r>
            <a:endParaRPr lang="en-US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3682454" y="3094793"/>
            <a:ext cx="471714" cy="5013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3758654" y="3083971"/>
            <a:ext cx="266700" cy="5122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5921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85978"/>
            <a:ext cx="7086600" cy="2667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 startAt="4"/>
            </a:pPr>
            <a:r>
              <a:rPr lang="fa-IR" dirty="0" smtClean="0"/>
              <a:t>فلش </a:t>
            </a:r>
            <a:r>
              <a:rPr lang="fa-IR" dirty="0"/>
              <a:t>شماره (22) زائد است چرا </a:t>
            </a:r>
            <a:r>
              <a:rPr lang="fa-IR" dirty="0" smtClean="0"/>
              <a:t>که</a:t>
            </a:r>
          </a:p>
          <a:p>
            <a:pPr marL="0" indent="0" algn="l">
              <a:buNone/>
            </a:pPr>
            <a:r>
              <a:rPr lang="fa-IR" dirty="0" smtClean="0"/>
              <a:t> </a:t>
            </a:r>
            <a:r>
              <a:rPr lang="en-US" dirty="0"/>
              <a:t>A→K , K→C ⇒ A→</a:t>
            </a:r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160069" y="39695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A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60069" y="50236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K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69869" y="39695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B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69869" y="50236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92597" y="3969593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D</a:t>
            </a:r>
            <a:endParaRPr lang="en-US" sz="2800" b="1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>
            <a:endCxn id="8" idx="1"/>
          </p:cNvCxnSpPr>
          <p:nvPr/>
        </p:nvCxnSpPr>
        <p:spPr>
          <a:xfrm>
            <a:off x="2922069" y="4236293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9" idx="1"/>
          </p:cNvCxnSpPr>
          <p:nvPr/>
        </p:nvCxnSpPr>
        <p:spPr>
          <a:xfrm>
            <a:off x="2922069" y="5290393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" idx="0"/>
          </p:cNvCxnSpPr>
          <p:nvPr/>
        </p:nvCxnSpPr>
        <p:spPr>
          <a:xfrm>
            <a:off x="2541069" y="4502993"/>
            <a:ext cx="0" cy="520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10" idx="1"/>
          </p:cNvCxnSpPr>
          <p:nvPr/>
        </p:nvCxnSpPr>
        <p:spPr>
          <a:xfrm flipV="1">
            <a:off x="5131869" y="4236293"/>
            <a:ext cx="1260728" cy="7193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106910" y="45315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228484" y="3816161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(21)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228484" y="490090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508134" y="3778061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(5)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2922069" y="4393103"/>
            <a:ext cx="1412930" cy="63059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455469" y="441409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(22)</a:t>
            </a:r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3170277" y="4353477"/>
            <a:ext cx="471714" cy="5013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3246477" y="4342655"/>
            <a:ext cx="266700" cy="5122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2207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85978"/>
            <a:ext cx="8610600" cy="56100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dirty="0"/>
              <a:t>پس خلاصه، شکل کمینه وابستگی به صورت زیر است</a:t>
            </a:r>
            <a:r>
              <a:rPr lang="fa-IR" dirty="0" smtClean="0"/>
              <a:t>:</a:t>
            </a:r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/>
              <a:t>همانطور که مشاهده می کنید در شکل کمینه وابستگی ها می </a:t>
            </a:r>
            <a:r>
              <a:rPr lang="fa-IR" dirty="0" smtClean="0"/>
              <a:t>بایست:</a:t>
            </a:r>
          </a:p>
          <a:p>
            <a:pPr marL="777240" lvl="1" indent="-457200">
              <a:buFont typeface="+mj-lt"/>
              <a:buAutoNum type="arabicPeriod"/>
            </a:pPr>
            <a:r>
              <a:rPr lang="fa-IR" dirty="0" smtClean="0"/>
              <a:t>سمت </a:t>
            </a:r>
            <a:r>
              <a:rPr lang="fa-IR" dirty="0"/>
              <a:t>راست هر </a:t>
            </a:r>
            <a:r>
              <a:rPr lang="en-US" dirty="0"/>
              <a:t>FD</a:t>
            </a:r>
            <a:r>
              <a:rPr lang="fa-IR" dirty="0"/>
              <a:t> فقط یک صفت باشد. </a:t>
            </a:r>
            <a:endParaRPr lang="fa-IR" dirty="0" smtClean="0"/>
          </a:p>
          <a:p>
            <a:pPr marL="777240" lvl="1" indent="-457200">
              <a:buFont typeface="+mj-lt"/>
              <a:buAutoNum type="arabicPeriod"/>
            </a:pPr>
            <a:r>
              <a:rPr lang="fa-IR" dirty="0" smtClean="0"/>
              <a:t>سمت </a:t>
            </a:r>
            <a:r>
              <a:rPr lang="fa-IR" dirty="0"/>
              <a:t>چپ هر </a:t>
            </a:r>
            <a:r>
              <a:rPr lang="en-US" dirty="0"/>
              <a:t>FD</a:t>
            </a:r>
            <a:r>
              <a:rPr lang="fa-IR" dirty="0"/>
              <a:t> کاهش ناپذیر باشد. </a:t>
            </a:r>
            <a:endParaRPr lang="fa-IR" dirty="0" smtClean="0"/>
          </a:p>
          <a:p>
            <a:pPr marL="777240" lvl="1" indent="-457200">
              <a:buFont typeface="+mj-lt"/>
              <a:buAutoNum type="arabicPeriod"/>
            </a:pPr>
            <a:r>
              <a:rPr lang="fa-IR" dirty="0" smtClean="0"/>
              <a:t> </a:t>
            </a:r>
            <a:r>
              <a:rPr lang="en-US" dirty="0"/>
              <a:t>FD</a:t>
            </a:r>
            <a:r>
              <a:rPr lang="fa-IR" dirty="0"/>
              <a:t> زائدی وجود نداشته باشد یعنی هیچ </a:t>
            </a:r>
            <a:r>
              <a:rPr lang="en-US" dirty="0"/>
              <a:t>FD</a:t>
            </a:r>
            <a:r>
              <a:rPr lang="fa-IR" dirty="0"/>
              <a:t> به کمک </a:t>
            </a:r>
            <a:r>
              <a:rPr lang="en-US" dirty="0"/>
              <a:t>FD</a:t>
            </a:r>
            <a:r>
              <a:rPr lang="fa-IR" dirty="0"/>
              <a:t> های دیگر بدست نیاید.</a:t>
            </a:r>
            <a:endParaRPr lang="en-US" dirty="0"/>
          </a:p>
          <a:p>
            <a:pPr marL="0" indent="0">
              <a:buNone/>
            </a:pPr>
            <a:r>
              <a:rPr lang="fa-IR" b="1" u="sng" dirty="0"/>
              <a:t>نکته: </a:t>
            </a:r>
            <a:endParaRPr lang="fa-IR" b="1" u="sng" dirty="0" smtClean="0"/>
          </a:p>
          <a:p>
            <a:pPr marL="320040" lvl="1" indent="0">
              <a:buNone/>
            </a:pPr>
            <a:r>
              <a:rPr lang="fa-IR" dirty="0" smtClean="0"/>
              <a:t>برای </a:t>
            </a:r>
            <a:r>
              <a:rPr lang="fa-IR" dirty="0"/>
              <a:t>هر مجموعه از </a:t>
            </a:r>
            <a:r>
              <a:rPr lang="en-US" dirty="0"/>
              <a:t>FD</a:t>
            </a:r>
            <a:r>
              <a:rPr lang="fa-IR" dirty="0"/>
              <a:t> ها، حداقل یک مجموعه هم ارز وجود دارد که کاهش ناپذیر است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20672" y="15875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A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20672" y="26416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K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30472" y="15875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B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30472" y="26416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C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53200" y="1587500"/>
            <a:ext cx="762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D</a:t>
            </a:r>
            <a:endParaRPr lang="en-US" sz="2800" b="1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>
            <a:endCxn id="8" idx="1"/>
          </p:cNvCxnSpPr>
          <p:nvPr/>
        </p:nvCxnSpPr>
        <p:spPr>
          <a:xfrm>
            <a:off x="3082672" y="1854200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9" idx="1"/>
          </p:cNvCxnSpPr>
          <p:nvPr/>
        </p:nvCxnSpPr>
        <p:spPr>
          <a:xfrm>
            <a:off x="3082672" y="2908300"/>
            <a:ext cx="1447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" idx="0"/>
          </p:cNvCxnSpPr>
          <p:nvPr/>
        </p:nvCxnSpPr>
        <p:spPr>
          <a:xfrm>
            <a:off x="2701672" y="2120900"/>
            <a:ext cx="0" cy="5207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10" idx="1"/>
          </p:cNvCxnSpPr>
          <p:nvPr/>
        </p:nvCxnSpPr>
        <p:spPr>
          <a:xfrm flipV="1">
            <a:off x="5292472" y="1854200"/>
            <a:ext cx="1260728" cy="7193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0195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/>
              <a:t>بستار </a:t>
            </a:r>
            <a:r>
              <a:rPr lang="en-US" sz="4000" dirty="0"/>
              <a:t>(Closure)</a:t>
            </a:r>
            <a:r>
              <a:rPr lang="fa-IR" sz="4000" dirty="0"/>
              <a:t> مجموعه ای از صفات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686800" cy="44196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fa-IR" sz="2000" dirty="0" smtClean="0"/>
              <a:t>در </a:t>
            </a:r>
            <a:r>
              <a:rPr lang="fa-IR" sz="2000" dirty="0"/>
              <a:t>این قسمت چگونگی محاسبه زیر مجموعه ای از بستار را نشان می دهیم. </a:t>
            </a:r>
            <a:endParaRPr lang="fa-IR" sz="2000" dirty="0" smtClean="0"/>
          </a:p>
          <a:p>
            <a:pPr marL="0" indent="0" algn="just">
              <a:buNone/>
            </a:pPr>
            <a:endParaRPr lang="fa-IR" sz="2000" dirty="0" smtClean="0"/>
          </a:p>
          <a:p>
            <a:pPr marL="0" indent="0" algn="ctr">
              <a:buNone/>
            </a:pPr>
            <a:r>
              <a:rPr lang="fa-IR" sz="2000" b="1" dirty="0" smtClean="0">
                <a:solidFill>
                  <a:schemeClr val="accent1">
                    <a:lumMod val="50000"/>
                  </a:schemeClr>
                </a:solidFill>
              </a:rPr>
              <a:t>یعنی 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زیر مجموعه ای که حاوی تمام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FD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 هایی است که مجموعه مشخص شده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Z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 از صفات، به عنوان بخش سمت چپ </a:t>
            </a:r>
            <a:r>
              <a:rPr lang="fa-IR" sz="2000" b="1" dirty="0" smtClean="0">
                <a:solidFill>
                  <a:schemeClr val="accent1">
                    <a:lumMod val="50000"/>
                  </a:schemeClr>
                </a:solidFill>
              </a:rPr>
              <a:t>آن ها 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تعیین شده است. </a:t>
            </a:r>
            <a:endParaRPr lang="fa-IR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fa-IR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fa-IR" sz="2000" dirty="0" smtClean="0"/>
              <a:t>به </a:t>
            </a:r>
            <a:r>
              <a:rPr lang="fa-IR" sz="2000" dirty="0"/>
              <a:t>عبارتی دیگر با توجه به متغیر رابطه </a:t>
            </a:r>
            <a:r>
              <a:rPr lang="en-US" sz="2000" dirty="0"/>
              <a:t>R</a:t>
            </a:r>
            <a:r>
              <a:rPr lang="fa-IR" sz="2000" dirty="0"/>
              <a:t> ، مجموعه </a:t>
            </a:r>
            <a:r>
              <a:rPr lang="en-US" sz="2000" dirty="0"/>
              <a:t>Z</a:t>
            </a:r>
            <a:r>
              <a:rPr lang="fa-IR" sz="2000" dirty="0"/>
              <a:t> از صفات </a:t>
            </a:r>
            <a:r>
              <a:rPr lang="en-US" sz="2000" dirty="0"/>
              <a:t>R</a:t>
            </a:r>
            <a:r>
              <a:rPr lang="fa-IR" sz="2000" dirty="0"/>
              <a:t> و مجموعه </a:t>
            </a:r>
            <a:r>
              <a:rPr lang="en-US" sz="2000" dirty="0"/>
              <a:t>F</a:t>
            </a:r>
            <a:r>
              <a:rPr lang="fa-IR" sz="2000" dirty="0"/>
              <a:t> از </a:t>
            </a:r>
            <a:r>
              <a:rPr lang="en-US" sz="2000" dirty="0"/>
              <a:t>FD</a:t>
            </a:r>
            <a:r>
              <a:rPr lang="fa-IR" sz="2000" dirty="0"/>
              <a:t> ها که برای </a:t>
            </a:r>
            <a:r>
              <a:rPr lang="en-US" sz="2000" dirty="0"/>
              <a:t>R</a:t>
            </a:r>
            <a:r>
              <a:rPr lang="fa-IR" sz="2000" dirty="0"/>
              <a:t> برقرار است، می توانیم مجموعه ای از تمام صفات </a:t>
            </a:r>
            <a:r>
              <a:rPr lang="en-US" sz="2000" dirty="0"/>
              <a:t>R</a:t>
            </a:r>
            <a:r>
              <a:rPr lang="fa-IR" sz="2000" dirty="0"/>
              <a:t> را پیدا کنیم که از نظر تابعی به </a:t>
            </a:r>
            <a:r>
              <a:rPr lang="en-US" sz="2000" dirty="0"/>
              <a:t>Z</a:t>
            </a:r>
            <a:r>
              <a:rPr lang="fa-IR" sz="2000" dirty="0"/>
              <a:t> وابسته است و </a:t>
            </a:r>
            <a:r>
              <a:rPr lang="fa-IR" sz="2000" dirty="0" smtClean="0"/>
              <a:t>«بستار </a:t>
            </a:r>
            <a:r>
              <a:rPr lang="en-US" sz="2000" dirty="0"/>
              <a:t>Z</a:t>
            </a:r>
            <a:r>
              <a:rPr lang="en-US" sz="2000" baseline="30000" dirty="0"/>
              <a:t>+</a:t>
            </a:r>
            <a:r>
              <a:rPr lang="fa-IR" sz="2000" dirty="0"/>
              <a:t> از </a:t>
            </a:r>
            <a:r>
              <a:rPr lang="en-US" sz="2000" dirty="0"/>
              <a:t>Z</a:t>
            </a:r>
            <a:r>
              <a:rPr lang="fa-IR" sz="2000" dirty="0"/>
              <a:t> تحت </a:t>
            </a:r>
            <a:r>
              <a:rPr lang="en-US" sz="2000" dirty="0" smtClean="0"/>
              <a:t>F</a:t>
            </a:r>
            <a:r>
              <a:rPr lang="fa-IR" sz="2000" dirty="0" smtClean="0"/>
              <a:t>» نام </a:t>
            </a:r>
            <a:r>
              <a:rPr lang="fa-IR" sz="2000" dirty="0"/>
              <a:t>دارد. الگوریتم ساده زیر این کار را انجام می دهد</a:t>
            </a:r>
            <a:r>
              <a:rPr lang="fa-IR" sz="2000" dirty="0" smtClean="0"/>
              <a:t>:</a:t>
            </a:r>
          </a:p>
          <a:p>
            <a:pPr marL="0" indent="0" algn="just">
              <a:buNone/>
            </a:pPr>
            <a:endParaRPr lang="en-US" sz="2000" dirty="0"/>
          </a:p>
          <a:p>
            <a:pPr marL="0" indent="0" algn="just" rtl="0">
              <a:buNone/>
            </a:pPr>
            <a:r>
              <a:rPr lang="en-US" sz="2000" dirty="0"/>
              <a:t>Z</a:t>
            </a:r>
            <a:r>
              <a:rPr lang="en-US" sz="2000" baseline="30000" dirty="0"/>
              <a:t>+</a:t>
            </a:r>
            <a:r>
              <a:rPr lang="en-US" sz="2000" dirty="0"/>
              <a:t> := Z;</a:t>
            </a:r>
          </a:p>
          <a:p>
            <a:pPr marL="0" indent="0" algn="just" rtl="0">
              <a:buNone/>
            </a:pPr>
            <a:r>
              <a:rPr lang="en-US" sz="2000" dirty="0"/>
              <a:t>Do</a:t>
            </a:r>
          </a:p>
          <a:p>
            <a:pPr marL="0" indent="0" algn="just" rtl="0">
              <a:buNone/>
            </a:pPr>
            <a:r>
              <a:rPr lang="en-US" sz="2000" dirty="0"/>
              <a:t>	For each   X→Y   in   F   do</a:t>
            </a:r>
          </a:p>
          <a:p>
            <a:pPr marL="0" indent="0" algn="just" rtl="0">
              <a:buNone/>
            </a:pPr>
            <a:r>
              <a:rPr lang="en-US" sz="2000" dirty="0"/>
              <a:t>		If   X ⊆ Z</a:t>
            </a:r>
            <a:r>
              <a:rPr lang="en-US" sz="2000" baseline="30000" dirty="0"/>
              <a:t>+</a:t>
            </a:r>
            <a:r>
              <a:rPr lang="en-US" sz="2000" dirty="0"/>
              <a:t>   then   Z</a:t>
            </a:r>
            <a:r>
              <a:rPr lang="en-US" sz="2000" baseline="30000" dirty="0"/>
              <a:t>+</a:t>
            </a:r>
            <a:r>
              <a:rPr lang="en-US" sz="2000" dirty="0"/>
              <a:t> := Z</a:t>
            </a:r>
            <a:r>
              <a:rPr lang="en-US" sz="2000" baseline="30000" dirty="0"/>
              <a:t>+</a:t>
            </a:r>
            <a:r>
              <a:rPr lang="en-US" sz="2000" dirty="0"/>
              <a:t> ∪ Y</a:t>
            </a:r>
          </a:p>
          <a:p>
            <a:pPr marL="0" indent="0" algn="just" rtl="0">
              <a:buNone/>
            </a:pPr>
            <a:r>
              <a:rPr lang="en-US" sz="2000" dirty="0"/>
              <a:t>While  (Z</a:t>
            </a:r>
            <a:r>
              <a:rPr lang="en-US" sz="2000" baseline="30000" dirty="0"/>
              <a:t>+</a:t>
            </a:r>
            <a:r>
              <a:rPr lang="en-US" sz="2000" dirty="0"/>
              <a:t>  did not change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05800" y="645023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33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1534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u="sng" dirty="0"/>
              <a:t>مثال </a:t>
            </a:r>
            <a:r>
              <a:rPr lang="fa-IR" b="1" u="sng" dirty="0" smtClean="0"/>
              <a:t>13</a:t>
            </a:r>
            <a:r>
              <a:rPr lang="fa-IR" b="1" u="sng" dirty="0"/>
              <a:t>: </a:t>
            </a:r>
            <a:endParaRPr lang="fa-IR" b="1" u="sng" dirty="0" smtClean="0"/>
          </a:p>
          <a:p>
            <a:pPr marL="0" indent="0">
              <a:buNone/>
            </a:pPr>
            <a:r>
              <a:rPr lang="fa-IR" dirty="0"/>
              <a:t>اگر </a:t>
            </a:r>
            <a:r>
              <a:rPr lang="en-US" dirty="0"/>
              <a:t>R = (S,T,U,V,W)</a:t>
            </a:r>
            <a:r>
              <a:rPr lang="fa-IR" dirty="0"/>
              <a:t> و </a:t>
            </a:r>
            <a:r>
              <a:rPr lang="en-US" dirty="0"/>
              <a:t>F = { S→T , V→SW , T→U }</a:t>
            </a:r>
            <a:r>
              <a:rPr lang="fa-IR" dirty="0"/>
              <a:t> باشد، آنگاه:</a:t>
            </a:r>
            <a:endParaRPr lang="en-US" dirty="0"/>
          </a:p>
          <a:p>
            <a:pPr marL="777240" lvl="1" indent="-457200">
              <a:buFont typeface="+mj-lt"/>
              <a:buAutoNum type="alphaUcPeriod"/>
            </a:pPr>
            <a:r>
              <a:rPr lang="en-US" dirty="0" smtClean="0"/>
              <a:t>{S,V</a:t>
            </a:r>
            <a:r>
              <a:rPr lang="en-US" dirty="0"/>
              <a:t>}</a:t>
            </a:r>
            <a:r>
              <a:rPr lang="en-US" baseline="30000" dirty="0"/>
              <a:t>+</a:t>
            </a:r>
            <a:endParaRPr lang="en-US" dirty="0"/>
          </a:p>
          <a:p>
            <a:pPr marL="777240" lvl="1" indent="-457200">
              <a:buFont typeface="+mj-lt"/>
              <a:buAutoNum type="alphaUcPeriod"/>
            </a:pPr>
            <a:r>
              <a:rPr lang="en-US" dirty="0" smtClean="0"/>
              <a:t>{</a:t>
            </a:r>
            <a:r>
              <a:rPr lang="en-US" dirty="0"/>
              <a:t>V}</a:t>
            </a:r>
            <a:r>
              <a:rPr lang="en-US" baseline="30000" dirty="0"/>
              <a:t>+</a:t>
            </a:r>
            <a:r>
              <a:rPr lang="fa-IR" dirty="0"/>
              <a:t> </a:t>
            </a:r>
            <a:r>
              <a:rPr lang="fa-IR" dirty="0" smtClean="0"/>
              <a:t>را </a:t>
            </a:r>
            <a:r>
              <a:rPr lang="fa-IR" dirty="0"/>
              <a:t>بدست آورید.</a:t>
            </a:r>
            <a:endParaRPr lang="en-US" dirty="0"/>
          </a:p>
          <a:p>
            <a:pPr marL="0" indent="0">
              <a:buNone/>
            </a:pPr>
            <a:r>
              <a:rPr lang="fa-IR" dirty="0"/>
              <a:t>حل</a:t>
            </a:r>
            <a:r>
              <a:rPr lang="fa-IR" dirty="0" smtClean="0"/>
              <a:t>:</a:t>
            </a:r>
          </a:p>
          <a:p>
            <a:pPr marL="320040" lvl="1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A</a:t>
            </a:r>
            <a:r>
              <a:rPr lang="fa-IR" dirty="0" smtClean="0">
                <a:solidFill>
                  <a:schemeClr val="accent1"/>
                </a:solidFill>
              </a:rPr>
              <a:t>:</a:t>
            </a:r>
            <a:endParaRPr lang="en-US" dirty="0">
              <a:solidFill>
                <a:schemeClr val="accent1"/>
              </a:solidFill>
            </a:endParaRPr>
          </a:p>
          <a:p>
            <a:pPr marL="0" indent="0" algn="l">
              <a:buNone/>
            </a:pPr>
            <a:r>
              <a:rPr lang="en-US" sz="2000" dirty="0"/>
              <a:t>Z</a:t>
            </a:r>
            <a:r>
              <a:rPr lang="en-US" sz="2000" baseline="30000" dirty="0"/>
              <a:t>+</a:t>
            </a:r>
            <a:r>
              <a:rPr lang="en-US" sz="2000" dirty="0"/>
              <a:t> = { S , V } , S→T ⇒ Z</a:t>
            </a:r>
            <a:r>
              <a:rPr lang="en-US" sz="2000" baseline="30000" dirty="0"/>
              <a:t>+</a:t>
            </a:r>
            <a:r>
              <a:rPr lang="en-US" sz="2000" dirty="0"/>
              <a:t> = { S , V , T }</a:t>
            </a:r>
          </a:p>
          <a:p>
            <a:pPr marL="0" indent="0" algn="l">
              <a:buNone/>
            </a:pPr>
            <a:r>
              <a:rPr lang="en-US" sz="2000" dirty="0"/>
              <a:t>Z</a:t>
            </a:r>
            <a:r>
              <a:rPr lang="en-US" sz="2000" baseline="30000" dirty="0"/>
              <a:t>+</a:t>
            </a:r>
            <a:r>
              <a:rPr lang="en-US" sz="2000" dirty="0"/>
              <a:t> = { S , V ,T } , V→SW ⇒ Z</a:t>
            </a:r>
            <a:r>
              <a:rPr lang="en-US" sz="2000" baseline="30000" dirty="0"/>
              <a:t>+</a:t>
            </a:r>
            <a:r>
              <a:rPr lang="en-US" sz="2000" dirty="0"/>
              <a:t> = { S , V , T , W }</a:t>
            </a:r>
          </a:p>
          <a:p>
            <a:pPr marL="0" indent="0" algn="l">
              <a:buNone/>
            </a:pPr>
            <a:r>
              <a:rPr lang="en-US" sz="2000" dirty="0"/>
              <a:t>Z</a:t>
            </a:r>
            <a:r>
              <a:rPr lang="en-US" sz="2000" baseline="30000" dirty="0"/>
              <a:t>+</a:t>
            </a:r>
            <a:r>
              <a:rPr lang="en-US" sz="2000" dirty="0"/>
              <a:t> = { S , V ,T ,W } , T → U ⇒ Z</a:t>
            </a:r>
            <a:r>
              <a:rPr lang="en-US" sz="2000" baseline="30000" dirty="0"/>
              <a:t>+</a:t>
            </a:r>
            <a:r>
              <a:rPr lang="en-US" sz="2000" dirty="0"/>
              <a:t> = { S , V , T , W , U }</a:t>
            </a:r>
          </a:p>
          <a:p>
            <a:pPr marL="0" indent="0" algn="l">
              <a:buNone/>
            </a:pPr>
            <a:endParaRPr lang="fa-IR" sz="2000" dirty="0" smtClean="0"/>
          </a:p>
          <a:p>
            <a:pPr marL="0" indent="0" algn="l">
              <a:buNone/>
            </a:pPr>
            <a:r>
              <a:rPr lang="en-US" sz="2000" dirty="0" smtClean="0"/>
              <a:t>{</a:t>
            </a:r>
            <a:r>
              <a:rPr lang="en-US" sz="2000" dirty="0"/>
              <a:t>S,V}</a:t>
            </a:r>
            <a:r>
              <a:rPr lang="en-US" sz="2000" baseline="30000" dirty="0"/>
              <a:t>+</a:t>
            </a:r>
            <a:r>
              <a:rPr lang="en-US" sz="2000" dirty="0"/>
              <a:t> = { S ,V , T , W , U }</a:t>
            </a:r>
          </a:p>
          <a:p>
            <a:pPr marL="0" indent="0">
              <a:buNone/>
            </a:pPr>
            <a:r>
              <a:rPr lang="fa-IR" dirty="0"/>
              <a:t>با تکرار الگوریتم دیگر </a:t>
            </a:r>
            <a:r>
              <a:rPr lang="en-US" dirty="0"/>
              <a:t>Z</a:t>
            </a:r>
            <a:r>
              <a:rPr lang="en-US" baseline="30000" dirty="0"/>
              <a:t>+</a:t>
            </a:r>
            <a:r>
              <a:rPr lang="fa-IR" dirty="0"/>
              <a:t> تغییری نمی کند پس از آنجا که </a:t>
            </a:r>
            <a:r>
              <a:rPr lang="en-US" dirty="0"/>
              <a:t>{S,V}</a:t>
            </a:r>
            <a:r>
              <a:rPr lang="fa-IR" dirty="0"/>
              <a:t> تمام صفات </a:t>
            </a:r>
            <a:r>
              <a:rPr lang="en-US" dirty="0"/>
              <a:t>R</a:t>
            </a:r>
            <a:r>
              <a:rPr lang="fa-IR" dirty="0"/>
              <a:t> را می دهند پس </a:t>
            </a:r>
            <a:r>
              <a:rPr lang="en-US" dirty="0"/>
              <a:t>{S,V}</a:t>
            </a:r>
            <a:r>
              <a:rPr lang="fa-IR" dirty="0"/>
              <a:t> یک سوپر کلید رابطه </a:t>
            </a:r>
            <a:r>
              <a:rPr lang="en-US" dirty="0"/>
              <a:t>R</a:t>
            </a:r>
            <a:r>
              <a:rPr lang="fa-IR" dirty="0"/>
              <a:t> می باشد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80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81000"/>
            <a:ext cx="8610600" cy="5867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a-IR" b="1" u="sng" dirty="0"/>
              <a:t>مثال </a:t>
            </a:r>
            <a:r>
              <a:rPr lang="fa-IR" b="1" u="sng" dirty="0" smtClean="0"/>
              <a:t>13</a:t>
            </a:r>
            <a:r>
              <a:rPr lang="fa-IR" b="1" u="sng" dirty="0"/>
              <a:t>: </a:t>
            </a:r>
            <a:endParaRPr lang="fa-IR" b="1" u="sng" dirty="0" smtClean="0"/>
          </a:p>
          <a:p>
            <a:pPr marL="0" indent="0">
              <a:buNone/>
            </a:pPr>
            <a:r>
              <a:rPr lang="fa-IR" dirty="0"/>
              <a:t>اگر </a:t>
            </a:r>
            <a:r>
              <a:rPr lang="en-US" dirty="0"/>
              <a:t>R = (S,T,U,V,W)</a:t>
            </a:r>
            <a:r>
              <a:rPr lang="fa-IR" dirty="0"/>
              <a:t> و </a:t>
            </a:r>
            <a:r>
              <a:rPr lang="en-US" dirty="0"/>
              <a:t>F = { S→T , V→SW , T→U }</a:t>
            </a:r>
            <a:r>
              <a:rPr lang="fa-IR" dirty="0"/>
              <a:t> باشد، آنگاه:</a:t>
            </a:r>
            <a:endParaRPr lang="en-US" dirty="0"/>
          </a:p>
          <a:p>
            <a:pPr marL="320040" lvl="1" indent="0">
              <a:buNone/>
            </a:pPr>
            <a:r>
              <a:rPr lang="en-US" dirty="0" smtClean="0"/>
              <a:t>{</a:t>
            </a:r>
            <a:r>
              <a:rPr lang="en-US" dirty="0"/>
              <a:t>V}</a:t>
            </a:r>
            <a:r>
              <a:rPr lang="en-US" baseline="30000" dirty="0"/>
              <a:t>+</a:t>
            </a:r>
            <a:r>
              <a:rPr lang="fa-IR" dirty="0"/>
              <a:t> </a:t>
            </a:r>
            <a:r>
              <a:rPr lang="fa-IR" dirty="0" smtClean="0"/>
              <a:t>را </a:t>
            </a:r>
            <a:r>
              <a:rPr lang="fa-IR" dirty="0"/>
              <a:t>بدست آورید.</a:t>
            </a:r>
            <a:endParaRPr lang="en-US" dirty="0"/>
          </a:p>
          <a:p>
            <a:pPr marL="0" indent="0">
              <a:buNone/>
            </a:pPr>
            <a:r>
              <a:rPr lang="fa-IR" dirty="0"/>
              <a:t>حل</a:t>
            </a:r>
            <a:r>
              <a:rPr lang="fa-IR" dirty="0" smtClean="0"/>
              <a:t>:</a:t>
            </a:r>
          </a:p>
          <a:p>
            <a:pPr marL="320040" lvl="1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B</a:t>
            </a:r>
            <a:r>
              <a:rPr lang="fa-IR" dirty="0" smtClean="0">
                <a:solidFill>
                  <a:schemeClr val="accent1"/>
                </a:solidFill>
              </a:rPr>
              <a:t>:</a:t>
            </a:r>
            <a:endParaRPr lang="en-US" dirty="0" smtClean="0">
              <a:solidFill>
                <a:schemeClr val="accent1"/>
              </a:solidFill>
            </a:endParaRPr>
          </a:p>
          <a:p>
            <a:pPr marL="0" indent="0" algn="l">
              <a:buNone/>
            </a:pPr>
            <a:r>
              <a:rPr lang="en-US" sz="2000" dirty="0" smtClean="0"/>
              <a:t>Z</a:t>
            </a:r>
            <a:r>
              <a:rPr lang="en-US" sz="2000" baseline="30000" dirty="0"/>
              <a:t>+</a:t>
            </a:r>
            <a:r>
              <a:rPr lang="en-US" sz="2000" dirty="0"/>
              <a:t> = { V } , S→T ⇒ Z</a:t>
            </a:r>
            <a:r>
              <a:rPr lang="en-US" sz="2000" baseline="30000" dirty="0"/>
              <a:t>+</a:t>
            </a:r>
            <a:r>
              <a:rPr lang="en-US" sz="2000" dirty="0"/>
              <a:t> = { V </a:t>
            </a:r>
            <a:r>
              <a:rPr lang="en-US" sz="2000" dirty="0" smtClean="0"/>
              <a:t>}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Z</a:t>
            </a:r>
            <a:r>
              <a:rPr lang="en-US" sz="2000" baseline="30000" dirty="0"/>
              <a:t>+</a:t>
            </a:r>
            <a:r>
              <a:rPr lang="en-US" sz="2000" dirty="0"/>
              <a:t> = { V } , V→SW ⇒ Z</a:t>
            </a:r>
            <a:r>
              <a:rPr lang="en-US" sz="2000" baseline="30000" dirty="0"/>
              <a:t>+</a:t>
            </a:r>
            <a:r>
              <a:rPr lang="en-US" sz="2000" dirty="0"/>
              <a:t> = { V , S , W }</a:t>
            </a:r>
          </a:p>
          <a:p>
            <a:pPr marL="0" indent="0" algn="l">
              <a:buNone/>
            </a:pPr>
            <a:r>
              <a:rPr lang="en-US" sz="2000" dirty="0"/>
              <a:t>Z</a:t>
            </a:r>
            <a:r>
              <a:rPr lang="en-US" sz="2000" baseline="30000" dirty="0"/>
              <a:t>+</a:t>
            </a:r>
            <a:r>
              <a:rPr lang="en-US" sz="2000" dirty="0"/>
              <a:t> = { V , S , W } , T→U ⇒ Z</a:t>
            </a:r>
            <a:r>
              <a:rPr lang="en-US" sz="2000" baseline="30000" dirty="0"/>
              <a:t>+</a:t>
            </a:r>
            <a:r>
              <a:rPr lang="en-US" sz="2000" dirty="0"/>
              <a:t> = { V , S , W }</a:t>
            </a:r>
          </a:p>
          <a:p>
            <a:pPr marL="0" indent="0">
              <a:buNone/>
            </a:pPr>
            <a:r>
              <a:rPr lang="fa-IR" dirty="0"/>
              <a:t>حلقه </a:t>
            </a:r>
            <a:r>
              <a:rPr lang="en-US" dirty="0"/>
              <a:t>do-while</a:t>
            </a:r>
            <a:r>
              <a:rPr lang="fa-IR" dirty="0"/>
              <a:t> را دوباره اجرا می کنیم:</a:t>
            </a:r>
            <a:endParaRPr lang="en-US" dirty="0"/>
          </a:p>
          <a:p>
            <a:pPr marL="0" indent="0" algn="l">
              <a:buNone/>
            </a:pPr>
            <a:r>
              <a:rPr lang="en-US" sz="2000" dirty="0"/>
              <a:t>Z</a:t>
            </a:r>
            <a:r>
              <a:rPr lang="en-US" sz="2000" baseline="30000" dirty="0"/>
              <a:t>+</a:t>
            </a:r>
            <a:r>
              <a:rPr lang="en-US" sz="2000" dirty="0"/>
              <a:t> = { V , S , W } , S→T ⇒ Z</a:t>
            </a:r>
            <a:r>
              <a:rPr lang="en-US" sz="2000" baseline="30000" dirty="0"/>
              <a:t>+</a:t>
            </a:r>
            <a:r>
              <a:rPr lang="en-US" sz="2000" dirty="0"/>
              <a:t> = { V , S , W , T }</a:t>
            </a:r>
            <a:endParaRPr lang="en-US" sz="1800" dirty="0"/>
          </a:p>
          <a:p>
            <a:pPr marL="0" indent="0" algn="l">
              <a:buNone/>
            </a:pPr>
            <a:r>
              <a:rPr lang="en-US" sz="2000" dirty="0"/>
              <a:t>Z</a:t>
            </a:r>
            <a:r>
              <a:rPr lang="en-US" sz="2000" baseline="30000" dirty="0"/>
              <a:t>+</a:t>
            </a:r>
            <a:r>
              <a:rPr lang="en-US" sz="2000" dirty="0"/>
              <a:t> = { V , S , W , T } , T→U ⇒ Z</a:t>
            </a:r>
            <a:r>
              <a:rPr lang="en-US" sz="2000" baseline="30000" dirty="0"/>
              <a:t>+</a:t>
            </a:r>
            <a:r>
              <a:rPr lang="en-US" sz="2000" dirty="0"/>
              <a:t> = { V , S , W , T , U }</a:t>
            </a:r>
            <a:endParaRPr lang="en-US" dirty="0"/>
          </a:p>
          <a:p>
            <a:pPr marL="0" indent="0">
              <a:buNone/>
            </a:pPr>
            <a:r>
              <a:rPr lang="fa-IR" sz="2000" dirty="0"/>
              <a:t>در نتیجه داریم</a:t>
            </a:r>
            <a:r>
              <a:rPr lang="fa-IR" sz="2000" dirty="0" smtClean="0"/>
              <a:t>:</a:t>
            </a:r>
          </a:p>
          <a:p>
            <a:pPr marL="0" indent="0" algn="l" rtl="0">
              <a:buNone/>
            </a:pPr>
            <a:r>
              <a:rPr lang="en-US" sz="2000" dirty="0"/>
              <a:t>{</a:t>
            </a:r>
            <a:r>
              <a:rPr lang="en-US" sz="2000" dirty="0" smtClean="0"/>
              <a:t>V}</a:t>
            </a:r>
            <a:r>
              <a:rPr lang="fa-IR" sz="2000" dirty="0" smtClean="0"/>
              <a:t> </a:t>
            </a:r>
            <a:r>
              <a:rPr lang="en-US" sz="2000" baseline="30000" dirty="0" smtClean="0"/>
              <a:t>+</a:t>
            </a:r>
            <a:r>
              <a:rPr lang="en-US" sz="2000" dirty="0" smtClean="0"/>
              <a:t> = { V , S , W , T , U }</a:t>
            </a:r>
          </a:p>
          <a:p>
            <a:pPr marL="0" indent="0" algn="l" rtl="0">
              <a:buNone/>
            </a:pPr>
            <a:endParaRPr lang="en-US" sz="2000" dirty="0" smtClean="0"/>
          </a:p>
          <a:p>
            <a:pPr marL="0" indent="0" algn="r">
              <a:buNone/>
            </a:pPr>
            <a:r>
              <a:rPr lang="en-US" sz="2000" dirty="0" smtClean="0"/>
              <a:t> </a:t>
            </a:r>
            <a:r>
              <a:rPr lang="fa-IR" dirty="0" smtClean="0"/>
              <a:t>یعنی </a:t>
            </a:r>
            <a:r>
              <a:rPr lang="en-US" dirty="0" smtClean="0"/>
              <a:t>V</a:t>
            </a:r>
            <a:r>
              <a:rPr lang="fa-IR" dirty="0" smtClean="0"/>
              <a:t> نیز یک سوپر کلید است. با توجه به تعریف کلید کاندید در می یابیم که </a:t>
            </a:r>
            <a:r>
              <a:rPr lang="en-US" dirty="0" smtClean="0"/>
              <a:t>{S,V}</a:t>
            </a:r>
            <a:r>
              <a:rPr lang="fa-IR" dirty="0" smtClean="0"/>
              <a:t> کلید کاندید نمی باشد و </a:t>
            </a:r>
            <a:r>
              <a:rPr lang="en-US" dirty="0" smtClean="0"/>
              <a:t>V</a:t>
            </a:r>
            <a:r>
              <a:rPr lang="fa-IR" dirty="0" smtClean="0"/>
              <a:t> کلید کاندید است.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2596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458200" cy="1066800"/>
          </a:xfrm>
        </p:spPr>
        <p:txBody>
          <a:bodyPr/>
          <a:lstStyle/>
          <a:p>
            <a:r>
              <a:rPr lang="fa-IR" sz="2800" dirty="0"/>
              <a:t>بدست آوردن بستار مجموعه ای از صفات دو کاربرد اصلی دارد: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382000" cy="4419600"/>
          </a:xfrm>
        </p:spPr>
        <p:txBody>
          <a:bodyPr/>
          <a:lstStyle/>
          <a:p>
            <a:pPr marL="457200" indent="-457200" algn="just">
              <a:buFont typeface="+mj-lt"/>
              <a:buAutoNum type="arabicPeriod"/>
            </a:pPr>
            <a:r>
              <a:rPr lang="fa-IR" sz="2000" dirty="0" smtClean="0"/>
              <a:t>با </a:t>
            </a:r>
            <a:r>
              <a:rPr lang="fa-IR" sz="2000" dirty="0"/>
              <a:t>توجه به مجموعه ای از </a:t>
            </a:r>
            <a:r>
              <a:rPr lang="en-US" sz="2000" dirty="0"/>
              <a:t>FD</a:t>
            </a:r>
            <a:r>
              <a:rPr lang="fa-IR" sz="2000" dirty="0"/>
              <a:t> ها به نام </a:t>
            </a:r>
            <a:r>
              <a:rPr lang="en-US" sz="2000" dirty="0"/>
              <a:t>F</a:t>
            </a:r>
            <a:r>
              <a:rPr lang="fa-IR" sz="2000" dirty="0"/>
              <a:t> می توانیم بگوئیم که آیا وابستگی خاصی مثل </a:t>
            </a:r>
            <a:r>
              <a:rPr lang="en-US" sz="2000" dirty="0"/>
              <a:t>X→Y</a:t>
            </a:r>
            <a:r>
              <a:rPr lang="fa-IR" sz="2000" dirty="0"/>
              <a:t> از </a:t>
            </a:r>
            <a:r>
              <a:rPr lang="en-US" sz="2000" dirty="0"/>
              <a:t>F</a:t>
            </a:r>
            <a:r>
              <a:rPr lang="fa-IR" sz="2000" dirty="0"/>
              <a:t> پیروی می کند (قابل استنتاج است) یا خیر. زیرا </a:t>
            </a:r>
            <a:r>
              <a:rPr lang="en-US" sz="2000" dirty="0"/>
              <a:t>X→Y</a:t>
            </a:r>
            <a:r>
              <a:rPr lang="fa-IR" sz="2000" dirty="0"/>
              <a:t> فقط و فقط وقتی برقرار است که </a:t>
            </a:r>
            <a:r>
              <a:rPr lang="en-US" sz="2000" dirty="0"/>
              <a:t>Y</a:t>
            </a:r>
            <a:r>
              <a:rPr lang="fa-IR" sz="2000" dirty="0"/>
              <a:t> زیر مجموعه ای از بستار </a:t>
            </a:r>
            <a:r>
              <a:rPr lang="en-US" sz="2000" dirty="0"/>
              <a:t>X</a:t>
            </a:r>
            <a:r>
              <a:rPr lang="en-US" sz="2000" baseline="30000" dirty="0"/>
              <a:t>+</a:t>
            </a:r>
            <a:r>
              <a:rPr lang="fa-IR" sz="2000" dirty="0"/>
              <a:t> (تحت </a:t>
            </a:r>
            <a:r>
              <a:rPr lang="en-US" sz="2000" dirty="0"/>
              <a:t>F</a:t>
            </a:r>
            <a:r>
              <a:rPr lang="fa-IR" sz="2000" dirty="0"/>
              <a:t> ) باشد</a:t>
            </a:r>
            <a:r>
              <a:rPr lang="fa-IR" sz="2000" dirty="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endParaRPr lang="en-US" sz="2000" dirty="0"/>
          </a:p>
          <a:p>
            <a:pPr marL="457200" indent="-457200" algn="just">
              <a:buFont typeface="+mj-lt"/>
              <a:buAutoNum type="arabicPeriod"/>
            </a:pPr>
            <a:r>
              <a:rPr lang="fa-IR" sz="2000" dirty="0" smtClean="0"/>
              <a:t>به </a:t>
            </a:r>
            <a:r>
              <a:rPr lang="fa-IR" sz="2000" dirty="0"/>
              <a:t>کمک بدست آوردن </a:t>
            </a:r>
            <a:r>
              <a:rPr lang="en-US" sz="2000" dirty="0"/>
              <a:t>X</a:t>
            </a:r>
            <a:r>
              <a:rPr lang="en-US" sz="2000" baseline="30000" dirty="0"/>
              <a:t>+</a:t>
            </a:r>
            <a:r>
              <a:rPr lang="fa-IR" sz="2000" dirty="0"/>
              <a:t> می توان تعیین کرد که آیا </a:t>
            </a:r>
            <a:r>
              <a:rPr lang="en-US" sz="2000" dirty="0"/>
              <a:t>X</a:t>
            </a:r>
            <a:r>
              <a:rPr lang="fa-IR" sz="2000" dirty="0"/>
              <a:t> سوپر کلید (فوق کلید) هست یا خیر؟</a:t>
            </a:r>
            <a:endParaRPr lang="en-US" sz="2000" dirty="0"/>
          </a:p>
          <a:p>
            <a:pPr marL="320040" lvl="1" indent="0" algn="just">
              <a:buNone/>
            </a:pPr>
            <a:r>
              <a:rPr lang="fa-IR" sz="2000" dirty="0"/>
              <a:t>به عبارت دیگر </a:t>
            </a:r>
            <a:r>
              <a:rPr lang="en-US" sz="2000" dirty="0"/>
              <a:t>X</a:t>
            </a:r>
            <a:r>
              <a:rPr lang="fa-IR" sz="2000" dirty="0"/>
              <a:t> یک فوق کلید است، اگر و فقط اگر بستار </a:t>
            </a:r>
            <a:r>
              <a:rPr lang="en-US" sz="2000" dirty="0"/>
              <a:t>X</a:t>
            </a:r>
            <a:r>
              <a:rPr lang="en-US" sz="2000" baseline="30000" dirty="0"/>
              <a:t>+</a:t>
            </a:r>
            <a:r>
              <a:rPr lang="fa-IR" sz="2000" dirty="0"/>
              <a:t> دقیقاً مجموعه ای از تمام صفات </a:t>
            </a:r>
            <a:r>
              <a:rPr lang="en-US" sz="2000" dirty="0"/>
              <a:t>R</a:t>
            </a:r>
            <a:r>
              <a:rPr lang="fa-IR" sz="2000" dirty="0"/>
              <a:t> باشد و </a:t>
            </a:r>
            <a:r>
              <a:rPr lang="en-US" sz="2000" dirty="0"/>
              <a:t>X</a:t>
            </a:r>
            <a:r>
              <a:rPr lang="fa-IR" sz="2000" dirty="0"/>
              <a:t> یک کلید کاندید است اگر و فقط اگر یک سوپر کلید کاهش ناپذیر باشد</a:t>
            </a:r>
            <a:r>
              <a:rPr lang="fa-IR" sz="2000" dirty="0" smtClean="0"/>
              <a:t>.</a:t>
            </a:r>
          </a:p>
          <a:p>
            <a:pPr marL="320040" lvl="1" indent="0" algn="just">
              <a:buNone/>
            </a:pPr>
            <a:endParaRPr lang="en-US" sz="2000" dirty="0"/>
          </a:p>
          <a:p>
            <a:pPr marL="0" indent="0" algn="just">
              <a:buNone/>
            </a:pPr>
            <a:r>
              <a:rPr lang="fa-IR" b="1" u="sng" dirty="0"/>
              <a:t>تذکر: </a:t>
            </a:r>
            <a:endParaRPr lang="fa-IR" b="1" u="sng" dirty="0" smtClean="0"/>
          </a:p>
          <a:p>
            <a:pPr marL="0" indent="0" algn="just">
              <a:buNone/>
            </a:pPr>
            <a:r>
              <a:rPr lang="fa-IR" dirty="0" smtClean="0"/>
              <a:t>برای </a:t>
            </a:r>
            <a:r>
              <a:rPr lang="fa-IR" dirty="0"/>
              <a:t>محاسبه بستار </a:t>
            </a:r>
            <a:r>
              <a:rPr lang="en-US" dirty="0"/>
              <a:t>Z</a:t>
            </a:r>
            <a:r>
              <a:rPr lang="en-US" baseline="30000" dirty="0"/>
              <a:t>+</a:t>
            </a:r>
            <a:r>
              <a:rPr lang="fa-IR" dirty="0"/>
              <a:t> تحت </a:t>
            </a:r>
            <a:r>
              <a:rPr lang="en-US" dirty="0"/>
              <a:t>F</a:t>
            </a:r>
            <a:r>
              <a:rPr lang="fa-IR" dirty="0"/>
              <a:t> ، بهتر است ابتدا </a:t>
            </a:r>
            <a:r>
              <a:rPr lang="en-US" dirty="0"/>
              <a:t>F</a:t>
            </a:r>
            <a:r>
              <a:rPr lang="fa-IR" dirty="0"/>
              <a:t> را بهینه کنیم.</a:t>
            </a:r>
            <a:endParaRPr lang="en-US" dirty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بدست آوردن کلیدهای کاندید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305800" cy="4419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2000" dirty="0" smtClean="0"/>
              <a:t>برای </a:t>
            </a:r>
            <a:r>
              <a:rPr lang="fa-IR" sz="2000" dirty="0"/>
              <a:t>یافتن کلیدهای کاندید بهتر است ابتدا </a:t>
            </a:r>
            <a:r>
              <a:rPr lang="en-US" sz="2000" dirty="0"/>
              <a:t>F</a:t>
            </a:r>
            <a:r>
              <a:rPr lang="fa-IR" sz="2000" dirty="0"/>
              <a:t> را بهینه کنیم سپس با توجه به نکات زیر کلیدهای کاندید را بدست می آوریم</a:t>
            </a:r>
            <a:r>
              <a:rPr lang="fa-IR" sz="2000" dirty="0" smtClean="0"/>
              <a:t>.</a:t>
            </a:r>
          </a:p>
          <a:p>
            <a:pPr marL="0" indent="0" algn="just">
              <a:buNone/>
            </a:pPr>
            <a:endParaRPr lang="en-US" sz="2000" dirty="0"/>
          </a:p>
          <a:p>
            <a:pPr marL="777240" lvl="1" indent="-457200" algn="just">
              <a:buFont typeface="+mj-lt"/>
              <a:buAutoNum type="arabicPeriod"/>
            </a:pPr>
            <a:r>
              <a:rPr lang="fa-IR" sz="1800" dirty="0" smtClean="0"/>
              <a:t>هر </a:t>
            </a:r>
            <a:r>
              <a:rPr lang="fa-IR" sz="1800" dirty="0"/>
              <a:t>کلید کاندید شامل مجموعه ای از </a:t>
            </a:r>
            <a:r>
              <a:rPr lang="fa-IR" sz="1800" dirty="0" smtClean="0"/>
              <a:t>صفت هایی </a:t>
            </a:r>
            <a:r>
              <a:rPr lang="fa-IR" sz="1800" dirty="0"/>
              <a:t>است که در سمت چپ </a:t>
            </a:r>
            <a:r>
              <a:rPr lang="fa-IR" sz="1800" dirty="0" smtClean="0"/>
              <a:t>پیکان ها </a:t>
            </a:r>
            <a:r>
              <a:rPr lang="fa-IR" sz="1800" dirty="0"/>
              <a:t>می آیند</a:t>
            </a:r>
            <a:r>
              <a:rPr lang="fa-IR" sz="1800" dirty="0" smtClean="0"/>
              <a:t>.</a:t>
            </a:r>
          </a:p>
          <a:p>
            <a:pPr marL="777240" lvl="1" indent="-457200" algn="just">
              <a:buFont typeface="+mj-lt"/>
              <a:buAutoNum type="arabicPeriod"/>
            </a:pPr>
            <a:endParaRPr lang="en-US" sz="1800" dirty="0"/>
          </a:p>
          <a:p>
            <a:pPr marL="777240" lvl="1" indent="-457200" algn="just">
              <a:buFont typeface="+mj-lt"/>
              <a:buAutoNum type="arabicPeriod"/>
            </a:pPr>
            <a:r>
              <a:rPr lang="fa-IR" sz="1800" dirty="0" smtClean="0"/>
              <a:t>کلید </a:t>
            </a:r>
            <a:r>
              <a:rPr lang="fa-IR" sz="1800" dirty="0"/>
              <a:t>کاندید باید کمینه باشد. یعنی زیر مجموعه ای از آن خاصیت کلیدی نداشته باشد</a:t>
            </a:r>
            <a:r>
              <a:rPr lang="fa-IR" sz="1800" dirty="0" smtClean="0"/>
              <a:t>.</a:t>
            </a:r>
          </a:p>
          <a:p>
            <a:pPr marL="777240" lvl="1" indent="-457200" algn="just">
              <a:buFont typeface="+mj-lt"/>
              <a:buAutoNum type="arabicPeriod"/>
            </a:pPr>
            <a:endParaRPr lang="fa-IR" sz="1800" dirty="0" smtClean="0"/>
          </a:p>
          <a:p>
            <a:pPr marL="777240" lvl="1" indent="-457200" algn="just">
              <a:buFont typeface="+mj-lt"/>
              <a:buAutoNum type="arabicPeriod"/>
            </a:pPr>
            <a:r>
              <a:rPr lang="fa-IR" sz="1800" dirty="0" smtClean="0"/>
              <a:t>ممکن </a:t>
            </a:r>
            <a:r>
              <a:rPr lang="fa-IR" sz="1800" dirty="0"/>
              <a:t>است چند کلید کاندید جود داشته باشد</a:t>
            </a:r>
            <a:r>
              <a:rPr lang="fa-IR" sz="1800" dirty="0" smtClean="0"/>
              <a:t>.</a:t>
            </a:r>
          </a:p>
          <a:p>
            <a:pPr marL="777240" lvl="1" indent="-457200" algn="just">
              <a:buFont typeface="+mj-lt"/>
              <a:buAutoNum type="arabicPeriod"/>
            </a:pPr>
            <a:endParaRPr lang="en-US" sz="1800" dirty="0"/>
          </a:p>
          <a:p>
            <a:pPr marL="777240" lvl="1" indent="-457200" algn="just">
              <a:buFont typeface="+mj-lt"/>
              <a:buAutoNum type="arabicPeriod"/>
            </a:pPr>
            <a:r>
              <a:rPr lang="fa-IR" sz="1800" dirty="0" smtClean="0"/>
              <a:t>کلیدهای </a:t>
            </a:r>
            <a:r>
              <a:rPr lang="fa-IR" sz="1800" dirty="0"/>
              <a:t>کاندید ممکن است در یک یا چند صفت مشترک باشند.</a:t>
            </a:r>
            <a:endParaRPr lang="en-US" sz="1800" dirty="0"/>
          </a:p>
          <a:p>
            <a:pPr lvl="1" algn="just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3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5562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b="1" u="sng" dirty="0"/>
              <a:t>مثال 14</a:t>
            </a:r>
            <a:r>
              <a:rPr lang="fa-IR" b="1" u="sng" dirty="0" smtClean="0"/>
              <a:t>:</a:t>
            </a:r>
          </a:p>
          <a:p>
            <a:pPr marL="0" indent="0">
              <a:buNone/>
            </a:pPr>
            <a:r>
              <a:rPr lang="fa-IR" dirty="0" smtClean="0"/>
              <a:t>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R = (S,T,U,V,W)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 و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F = { S→T , V→SW , T→U }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</a:rPr>
              <a:t> باشد آنگاه کلید کاندید این رابطه چیست؟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fa-IR" dirty="0"/>
              <a:t>حل: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S→T , T→U ⇒ S→U</a:t>
            </a:r>
          </a:p>
          <a:p>
            <a:pPr marL="0" indent="0" algn="l" rtl="0">
              <a:buNone/>
            </a:pPr>
            <a:r>
              <a:rPr lang="en-US" dirty="0"/>
              <a:t>V→SW ⇒ V→S , V→</a:t>
            </a:r>
            <a:r>
              <a:rPr lang="en-US" dirty="0" smtClean="0"/>
              <a:t>W</a:t>
            </a:r>
            <a:endParaRPr lang="fa-IR" dirty="0" smtClean="0"/>
          </a:p>
          <a:p>
            <a:pPr marL="0" indent="0" rtl="0">
              <a:buNone/>
            </a:pPr>
            <a:r>
              <a:rPr lang="fa-IR" dirty="0" smtClean="0"/>
              <a:t>پس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F = { S→T , S→U  , T→U , V→S , V→W } 	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V→S , S→T ⇒ V→T</a:t>
            </a:r>
          </a:p>
          <a:p>
            <a:pPr marL="0" indent="0" algn="l" rtl="0">
              <a:buNone/>
            </a:pPr>
            <a:r>
              <a:rPr lang="en-US" dirty="0" smtClean="0"/>
              <a:t>V</a:t>
            </a:r>
            <a:r>
              <a:rPr lang="en-US" dirty="0"/>
              <a:t>→T , T→U ⇒ V→</a:t>
            </a:r>
            <a:r>
              <a:rPr lang="en-US" dirty="0" smtClean="0"/>
              <a:t>U</a:t>
            </a:r>
            <a:endParaRPr lang="fa-IR" dirty="0" smtClean="0"/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F = { S→T , S→U  , T→U , V→S, V→T , V→U , V→W }</a:t>
            </a:r>
          </a:p>
          <a:p>
            <a:pPr marL="0" indent="0">
              <a:buNone/>
            </a:pPr>
            <a:r>
              <a:rPr lang="fa-IR" dirty="0"/>
              <a:t>از آنجا که </a:t>
            </a:r>
            <a:r>
              <a:rPr lang="en-US" dirty="0"/>
              <a:t>V</a:t>
            </a:r>
            <a:r>
              <a:rPr lang="fa-IR" dirty="0"/>
              <a:t> همه صفت های دیگر را می دهد پس کلید کاندید است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9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457200"/>
            <a:ext cx="7543800" cy="1066800"/>
          </a:xfrm>
        </p:spPr>
        <p:txBody>
          <a:bodyPr/>
          <a:lstStyle/>
          <a:p>
            <a:r>
              <a:rPr lang="fa-IR" dirty="0"/>
              <a:t>وابستگی تابعی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828800"/>
            <a:ext cx="8382000" cy="44196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همانطور </a:t>
            </a:r>
            <a:r>
              <a:rPr lang="fa-IR" dirty="0"/>
              <a:t>که جبر رابطه ای مبنای ریاضی زبان </a:t>
            </a:r>
            <a:r>
              <a:rPr lang="en-US" dirty="0"/>
              <a:t>SQL</a:t>
            </a:r>
            <a:r>
              <a:rPr lang="fa-IR" dirty="0"/>
              <a:t> بوده، مفهوم ریاضی وابستگی ها نیز مبنای ریاضی بحث نرمال سازی (که در فصل بعدی شرح می دهیم) می باشد. </a:t>
            </a:r>
            <a:endParaRPr lang="fa-IR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وابستگی </a:t>
            </a:r>
            <a:r>
              <a:rPr lang="fa-IR" dirty="0"/>
              <a:t>ها سه نوع می باشند.</a:t>
            </a:r>
            <a:endParaRPr lang="en-US" dirty="0"/>
          </a:p>
          <a:p>
            <a:pPr marL="777240" lvl="1" indent="-457200">
              <a:lnSpc>
                <a:spcPct val="150000"/>
              </a:lnSpc>
              <a:buFont typeface="+mj-lt"/>
              <a:buAutoNum type="arabicPeriod"/>
            </a:pPr>
            <a:r>
              <a:rPr lang="fa-IR" dirty="0" smtClean="0"/>
              <a:t>وابستگی </a:t>
            </a:r>
            <a:r>
              <a:rPr lang="fa-IR" dirty="0"/>
              <a:t>تابعی </a:t>
            </a:r>
            <a:r>
              <a:rPr lang="en-US" dirty="0"/>
              <a:t>(FD)</a:t>
            </a:r>
            <a:r>
              <a:rPr lang="fa-IR" dirty="0"/>
              <a:t> که آنها را بطور کامل در این فصل شرح می دهیم. </a:t>
            </a:r>
            <a:endParaRPr lang="fa-IR" dirty="0" smtClean="0"/>
          </a:p>
          <a:p>
            <a:pPr marL="777240" lvl="1" indent="-457200">
              <a:lnSpc>
                <a:spcPct val="150000"/>
              </a:lnSpc>
              <a:buFont typeface="+mj-lt"/>
              <a:buAutoNum type="arabicPeriod"/>
            </a:pPr>
            <a:r>
              <a:rPr lang="fa-IR" dirty="0" smtClean="0"/>
              <a:t>وابستگی </a:t>
            </a:r>
            <a:r>
              <a:rPr lang="fa-IR" dirty="0"/>
              <a:t>چند مقداری </a:t>
            </a:r>
            <a:r>
              <a:rPr lang="en-US" dirty="0"/>
              <a:t>(MVD)</a:t>
            </a:r>
            <a:r>
              <a:rPr lang="fa-IR" dirty="0"/>
              <a:t>. </a:t>
            </a:r>
            <a:endParaRPr lang="fa-IR" dirty="0" smtClean="0"/>
          </a:p>
          <a:p>
            <a:pPr marL="777240" lvl="1" indent="-457200">
              <a:lnSpc>
                <a:spcPct val="150000"/>
              </a:lnSpc>
              <a:buFont typeface="+mj-lt"/>
              <a:buAutoNum type="arabicPeriod"/>
            </a:pPr>
            <a:r>
              <a:rPr lang="fa-IR" dirty="0" smtClean="0"/>
              <a:t>وابستگی </a:t>
            </a:r>
            <a:r>
              <a:rPr lang="fa-IR" dirty="0"/>
              <a:t>پیوندی </a:t>
            </a:r>
            <a:r>
              <a:rPr lang="en-US" dirty="0"/>
              <a:t>(JD)</a:t>
            </a:r>
            <a:r>
              <a:rPr lang="fa-IR" dirty="0"/>
              <a:t>.</a:t>
            </a: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fa-IR" dirty="0"/>
              <a:t>وابستگی </a:t>
            </a:r>
            <a:r>
              <a:rPr lang="en-US" dirty="0"/>
              <a:t>MVD</a:t>
            </a:r>
            <a:r>
              <a:rPr lang="fa-IR" dirty="0"/>
              <a:t> و </a:t>
            </a:r>
            <a:r>
              <a:rPr lang="en-US" dirty="0"/>
              <a:t>JD</a:t>
            </a:r>
            <a:r>
              <a:rPr lang="fa-IR" dirty="0"/>
              <a:t> را در فصل بعدی به صورت خلاصه بیان می کنیم چرا که کمتر مورد استفاده قرار می گیرند. </a:t>
            </a:r>
            <a:r>
              <a:rPr lang="en-US" dirty="0"/>
              <a:t>MVD</a:t>
            </a:r>
            <a:r>
              <a:rPr lang="fa-IR" dirty="0"/>
              <a:t> ها حالت کلی </a:t>
            </a:r>
            <a:r>
              <a:rPr lang="en-US" dirty="0"/>
              <a:t>FD</a:t>
            </a:r>
            <a:r>
              <a:rPr lang="fa-IR" dirty="0"/>
              <a:t> ها و </a:t>
            </a:r>
            <a:r>
              <a:rPr lang="en-US" dirty="0"/>
              <a:t>JD</a:t>
            </a:r>
            <a:r>
              <a:rPr lang="fa-IR" dirty="0"/>
              <a:t> ها حالت کلی </a:t>
            </a:r>
            <a:r>
              <a:rPr lang="en-US" dirty="0"/>
              <a:t>MVD</a:t>
            </a:r>
            <a:r>
              <a:rPr lang="fa-IR" dirty="0"/>
              <a:t> ها می باشند.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5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153400" cy="5638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000" b="1" u="sng" dirty="0"/>
              <a:t>مثال </a:t>
            </a:r>
            <a:r>
              <a:rPr lang="fa-IR" sz="2000" b="1" u="sng" dirty="0" smtClean="0"/>
              <a:t>15:</a:t>
            </a:r>
          </a:p>
          <a:p>
            <a:pPr marL="0" indent="0">
              <a:buNone/>
            </a:pPr>
            <a:r>
              <a:rPr lang="fa-IR" sz="2000" dirty="0" smtClean="0"/>
              <a:t>اگر </a:t>
            </a:r>
          </a:p>
          <a:p>
            <a:pPr marL="0" indent="0" algn="l">
              <a:buNone/>
            </a:pPr>
            <a:r>
              <a:rPr lang="en-US" sz="2000" dirty="0" smtClean="0"/>
              <a:t>R </a:t>
            </a:r>
            <a:r>
              <a:rPr lang="en-US" sz="2000" dirty="0"/>
              <a:t>= (A,B,C,D,E,F,G)</a:t>
            </a:r>
            <a:r>
              <a:rPr lang="fa-IR" sz="2000" dirty="0"/>
              <a:t> </a:t>
            </a:r>
            <a:endParaRPr lang="fa-IR" sz="2000" dirty="0" smtClean="0"/>
          </a:p>
          <a:p>
            <a:pPr marL="0" indent="0" algn="l">
              <a:buNone/>
            </a:pPr>
            <a:r>
              <a:rPr lang="fa-IR" sz="2000" dirty="0" smtClean="0"/>
              <a:t>و</a:t>
            </a:r>
          </a:p>
          <a:p>
            <a:pPr marL="0" indent="0" algn="l">
              <a:buNone/>
            </a:pPr>
            <a:r>
              <a:rPr lang="en-US" sz="2000" dirty="0" smtClean="0"/>
              <a:t>F </a:t>
            </a:r>
            <a:r>
              <a:rPr lang="en-US" sz="2000" dirty="0"/>
              <a:t>= { AF→BE , FC→DE , F→CD , D→E , C→A </a:t>
            </a:r>
            <a:r>
              <a:rPr lang="en-US" sz="2000" dirty="0" smtClean="0"/>
              <a:t>}</a:t>
            </a:r>
            <a:endParaRPr lang="fa-IR" sz="2000" dirty="0" smtClean="0"/>
          </a:p>
          <a:p>
            <a:pPr marL="0" indent="0">
              <a:buNone/>
            </a:pPr>
            <a:r>
              <a:rPr lang="fa-IR" sz="2000" dirty="0" smtClean="0"/>
              <a:t> </a:t>
            </a:r>
            <a:r>
              <a:rPr lang="fa-IR" sz="2000" dirty="0"/>
              <a:t>باشد کلید کاندید این رابطه چیست</a:t>
            </a:r>
            <a:r>
              <a:rPr lang="fa-IR" sz="2000" dirty="0" smtClean="0"/>
              <a:t>؟</a:t>
            </a:r>
          </a:p>
          <a:p>
            <a:pPr marL="0" indent="0">
              <a:buNone/>
            </a:pPr>
            <a:endParaRPr lang="fa-IR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fa-IR" sz="2000" dirty="0"/>
              <a:t>حل </a:t>
            </a:r>
            <a:r>
              <a:rPr lang="fa-IR" sz="2000" dirty="0" smtClean="0"/>
              <a:t>:</a:t>
            </a:r>
          </a:p>
          <a:p>
            <a:pPr marL="0" indent="0">
              <a:buNone/>
            </a:pPr>
            <a:endParaRPr lang="fa-IR" sz="2000" dirty="0" smtClean="0"/>
          </a:p>
          <a:p>
            <a:pPr marL="0" indent="0">
              <a:buNone/>
            </a:pPr>
            <a:r>
              <a:rPr lang="fa-IR" sz="2000" dirty="0" smtClean="0"/>
              <a:t> </a:t>
            </a:r>
            <a:r>
              <a:rPr lang="fa-IR" sz="2000" dirty="0"/>
              <a:t>ابتدا سمت راست وابستگی ها را به یک صفت تبدیل می کنیم</a:t>
            </a:r>
            <a:r>
              <a:rPr lang="fa-IR" sz="2000" dirty="0" smtClean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F = { AF→B , AF→E , FC→D , FC→E , F→C , F→D , D→E , C→A </a:t>
            </a:r>
            <a:r>
              <a:rPr lang="en-US" sz="2000" dirty="0" smtClean="0"/>
              <a:t>}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830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7200"/>
            <a:ext cx="8610600" cy="5638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2000" b="1" u="sng" dirty="0"/>
              <a:t>مثال </a:t>
            </a:r>
            <a:r>
              <a:rPr lang="fa-IR" sz="2000" b="1" u="sng" dirty="0" smtClean="0"/>
              <a:t>15:</a:t>
            </a:r>
          </a:p>
          <a:p>
            <a:pPr marL="0" indent="0" algn="l">
              <a:buNone/>
            </a:pPr>
            <a:r>
              <a:rPr lang="en-US" sz="2000" dirty="0" smtClean="0"/>
              <a:t>F </a:t>
            </a:r>
            <a:r>
              <a:rPr lang="en-US" sz="2000" dirty="0"/>
              <a:t>= { AF→B , AF→E , FC→D , FC→E , F→C , F→D , D→E , C→A }</a:t>
            </a:r>
          </a:p>
          <a:p>
            <a:pPr marL="0" indent="0" algn="just">
              <a:buNone/>
            </a:pPr>
            <a:endParaRPr lang="fa-IR" sz="2000" dirty="0" smtClean="0"/>
          </a:p>
          <a:p>
            <a:pPr marL="0" indent="0" algn="just">
              <a:buNone/>
            </a:pPr>
            <a:r>
              <a:rPr lang="fa-IR" sz="2000" dirty="0" smtClean="0"/>
              <a:t>حال </a:t>
            </a:r>
            <a:r>
              <a:rPr lang="fa-IR" sz="2000" dirty="0"/>
              <a:t>باید </a:t>
            </a:r>
            <a:r>
              <a:rPr lang="fa-IR" sz="2000" dirty="0" smtClean="0"/>
              <a:t>صفت های </a:t>
            </a:r>
            <a:r>
              <a:rPr lang="fa-IR" sz="2000" dirty="0"/>
              <a:t>اضافی را از سمت چپ حذف کنیم.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F→C , FC→D ⇒ F→D</a:t>
            </a:r>
          </a:p>
          <a:p>
            <a:pPr marL="0" indent="0" algn="l">
              <a:buNone/>
            </a:pPr>
            <a:r>
              <a:rPr lang="en-US" sz="2000" dirty="0"/>
              <a:t>F→C , FC→E ⇒ F→E</a:t>
            </a:r>
          </a:p>
          <a:p>
            <a:pPr marL="0" indent="0" algn="l">
              <a:buNone/>
            </a:pPr>
            <a:r>
              <a:rPr lang="en-US" sz="2000" dirty="0"/>
              <a:t>F→C , C→A ⇒ F→A</a:t>
            </a:r>
          </a:p>
          <a:p>
            <a:pPr marL="0" indent="0" algn="l">
              <a:buNone/>
            </a:pPr>
            <a:r>
              <a:rPr lang="fa-IR" sz="2000" dirty="0"/>
              <a:t> </a:t>
            </a:r>
            <a:r>
              <a:rPr lang="en-US" sz="2000" dirty="0"/>
              <a:t>F→A , AF→B ⇒ F→B</a:t>
            </a:r>
          </a:p>
          <a:p>
            <a:pPr marL="0" indent="0" algn="l">
              <a:buNone/>
            </a:pPr>
            <a:r>
              <a:rPr lang="en-US" sz="2000" dirty="0"/>
              <a:t>F→A , AF→E ⇒ F→E</a:t>
            </a:r>
          </a:p>
          <a:p>
            <a:pPr marL="0" indent="0" algn="just">
              <a:buNone/>
            </a:pPr>
            <a:r>
              <a:rPr lang="fa-IR" sz="2000" dirty="0"/>
              <a:t>پس: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 err="1" smtClean="0"/>
              <a:t>F</a:t>
            </a:r>
            <a:r>
              <a:rPr lang="en-US" sz="2000" baseline="-25000" dirty="0" err="1" smtClean="0"/>
              <a:t>opt</a:t>
            </a:r>
            <a:r>
              <a:rPr lang="en-US" sz="2000" dirty="0" smtClean="0"/>
              <a:t> </a:t>
            </a:r>
            <a:r>
              <a:rPr lang="en-US" sz="2000" dirty="0"/>
              <a:t>= { F→A , F→B , F→C , F→D , F→E , D→E , C→A }</a:t>
            </a:r>
          </a:p>
          <a:p>
            <a:pPr marL="0" indent="0" algn="just">
              <a:buNone/>
            </a:pPr>
            <a:endParaRPr lang="fa-IR" sz="2000" dirty="0" smtClean="0"/>
          </a:p>
          <a:p>
            <a:pPr marL="0" indent="0" algn="just">
              <a:buNone/>
            </a:pPr>
            <a:r>
              <a:rPr lang="fa-IR" sz="2000" dirty="0" smtClean="0"/>
              <a:t>در </a:t>
            </a:r>
            <a:r>
              <a:rPr lang="fa-IR" sz="2000" dirty="0"/>
              <a:t>نتیجه </a:t>
            </a:r>
            <a:r>
              <a:rPr lang="en-US" sz="2000" dirty="0"/>
              <a:t>F</a:t>
            </a:r>
            <a:r>
              <a:rPr lang="fa-IR" sz="2000" dirty="0"/>
              <a:t> همه </a:t>
            </a:r>
            <a:r>
              <a:rPr lang="fa-IR" sz="2000" dirty="0" smtClean="0"/>
              <a:t>صفت های </a:t>
            </a:r>
            <a:r>
              <a:rPr lang="fa-IR" sz="2000" dirty="0"/>
              <a:t>دیگر به جز </a:t>
            </a:r>
            <a:r>
              <a:rPr lang="en-US" sz="2000" dirty="0"/>
              <a:t>G</a:t>
            </a:r>
            <a:r>
              <a:rPr lang="fa-IR" sz="2000" dirty="0"/>
              <a:t> را می دهد. پس </a:t>
            </a:r>
            <a:r>
              <a:rPr lang="en-US" sz="2000" dirty="0"/>
              <a:t>{F,G}</a:t>
            </a:r>
            <a:r>
              <a:rPr lang="fa-IR" sz="2000" dirty="0"/>
              <a:t> کلید کاندید است.</a:t>
            </a:r>
            <a:endParaRPr lang="en-US" sz="2000" dirty="0"/>
          </a:p>
          <a:p>
            <a:pPr marL="0" indent="0" algn="just">
              <a:buNone/>
            </a:pPr>
            <a:r>
              <a:rPr lang="fa-IR" sz="2000" dirty="0"/>
              <a:t>این کلید کاندید منحصر به فرد است. زیرا هیچ صفتی </a:t>
            </a:r>
            <a:r>
              <a:rPr lang="en-US" sz="2000" dirty="0"/>
              <a:t>F</a:t>
            </a:r>
            <a:r>
              <a:rPr lang="fa-IR" sz="2000" dirty="0"/>
              <a:t> و </a:t>
            </a:r>
            <a:r>
              <a:rPr lang="en-US" sz="2000" dirty="0"/>
              <a:t>G</a:t>
            </a:r>
            <a:r>
              <a:rPr lang="fa-IR" sz="2000" dirty="0"/>
              <a:t> را نمی دهد یعنی در هر کلید کاندید این دو صفت لازم هستند</a:t>
            </a:r>
            <a:r>
              <a:rPr lang="fa-IR" sz="2000" dirty="0" smtClean="0"/>
              <a:t>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2858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09600"/>
            <a:ext cx="8458200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u="sng" dirty="0"/>
              <a:t>مثال 16</a:t>
            </a:r>
            <a:r>
              <a:rPr lang="fa-IR" b="1" u="sng" dirty="0" smtClean="0"/>
              <a:t>:</a:t>
            </a:r>
          </a:p>
          <a:p>
            <a:pPr marL="0" indent="0">
              <a:buNone/>
            </a:pPr>
            <a:r>
              <a:rPr lang="fa-IR" dirty="0" smtClean="0"/>
              <a:t> </a:t>
            </a:r>
            <a:r>
              <a:rPr lang="fa-IR" dirty="0"/>
              <a:t>در رابطه زیر همه کلیدهای کاندید را بدست آورید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sz="2000" dirty="0"/>
              <a:t>R = (U,V,W,X,Y,Z,O,P,Q)</a:t>
            </a:r>
          </a:p>
          <a:p>
            <a:pPr marL="0" indent="0" algn="l">
              <a:buNone/>
            </a:pPr>
            <a:r>
              <a:rPr lang="en-US" sz="2000" dirty="0"/>
              <a:t>F = { U→VXQ , UVP→O , OQ→YZ , UP→XY }</a:t>
            </a:r>
            <a:endParaRPr lang="en-US" dirty="0"/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حل</a:t>
            </a:r>
            <a:r>
              <a:rPr lang="fa-IR" dirty="0"/>
              <a:t>: </a:t>
            </a:r>
            <a:endParaRPr lang="fa-IR" dirty="0" smtClean="0"/>
          </a:p>
          <a:p>
            <a:pPr marL="0" indent="0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sz="2000"/>
              <a:t>U</a:t>
            </a:r>
            <a:r>
              <a:rPr lang="en-US" sz="2000" smtClean="0"/>
              <a:t>→</a:t>
            </a:r>
            <a:r>
              <a:rPr lang="en-US" sz="2000" dirty="0"/>
              <a:t>VXQ ⇒ U→V , U→X , U→Q</a:t>
            </a:r>
          </a:p>
          <a:p>
            <a:pPr marL="0" indent="0" algn="l">
              <a:buNone/>
            </a:pPr>
            <a:r>
              <a:rPr lang="en-US" sz="2000" dirty="0"/>
              <a:t>OQ→YZ ⇒ OQ→Y , OQ→Z</a:t>
            </a:r>
          </a:p>
          <a:p>
            <a:pPr marL="0" indent="0" algn="l">
              <a:buNone/>
            </a:pPr>
            <a:r>
              <a:rPr lang="en-US" sz="2000" dirty="0"/>
              <a:t>U→V , UVP→O ⇒ UP→O</a:t>
            </a:r>
          </a:p>
          <a:p>
            <a:pPr marL="0" indent="0" algn="l">
              <a:buNone/>
            </a:pPr>
            <a:r>
              <a:rPr lang="en-US" sz="2000" dirty="0"/>
              <a:t>UP→XY ⇒ UP→X , UP→Y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39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534400" cy="5638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a-IR" sz="1800" b="1" u="sng" dirty="0"/>
              <a:t>مثال 16</a:t>
            </a:r>
            <a:r>
              <a:rPr lang="fa-IR" sz="1800" b="1" u="sng" dirty="0" smtClean="0"/>
              <a:t>:</a:t>
            </a:r>
          </a:p>
          <a:p>
            <a:pPr marL="0" indent="0" algn="l">
              <a:buNone/>
            </a:pPr>
            <a:r>
              <a:rPr lang="en-US" sz="1700" dirty="0" smtClean="0"/>
              <a:t>V</a:t>
            </a:r>
            <a:r>
              <a:rPr lang="en-US" sz="1700" dirty="0"/>
              <a:t>→VXQ ⇒ U→V , U→X , U→Q</a:t>
            </a:r>
          </a:p>
          <a:p>
            <a:pPr marL="0" indent="0" algn="l">
              <a:buNone/>
            </a:pPr>
            <a:r>
              <a:rPr lang="en-US" sz="1700" dirty="0"/>
              <a:t>OQ→YZ ⇒ OQ→Y , OQ→Z</a:t>
            </a:r>
          </a:p>
          <a:p>
            <a:pPr marL="0" indent="0" algn="l">
              <a:buNone/>
            </a:pPr>
            <a:r>
              <a:rPr lang="en-US" sz="1700" dirty="0"/>
              <a:t>U→V , UVP→O ⇒ UP→O</a:t>
            </a:r>
          </a:p>
          <a:p>
            <a:pPr marL="0" indent="0" algn="l">
              <a:buNone/>
            </a:pPr>
            <a:r>
              <a:rPr lang="en-US" sz="1700" dirty="0"/>
              <a:t>UP→XY ⇒ UP→X , UP→Y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U→X</a:t>
            </a:r>
            <a:r>
              <a:rPr lang="fa-IR" sz="1800" dirty="0"/>
              <a:t> را قبلاً داشته ایم پس </a:t>
            </a:r>
            <a:r>
              <a:rPr lang="en-US" sz="1800" dirty="0"/>
              <a:t>UP→X</a:t>
            </a:r>
            <a:r>
              <a:rPr lang="fa-IR" sz="1800" dirty="0"/>
              <a:t> زائد است.</a:t>
            </a:r>
            <a:endParaRPr lang="en-US" sz="1800" dirty="0"/>
          </a:p>
          <a:p>
            <a:pPr marL="0" indent="0">
              <a:buNone/>
            </a:pPr>
            <a:r>
              <a:rPr lang="fa-IR" sz="1800" dirty="0"/>
              <a:t>پس</a:t>
            </a:r>
            <a:endParaRPr lang="en-US" sz="1800" dirty="0"/>
          </a:p>
          <a:p>
            <a:pPr marL="0" indent="0" algn="l">
              <a:buNone/>
            </a:pPr>
            <a:r>
              <a:rPr lang="en-US" sz="1700" dirty="0" err="1"/>
              <a:t>F</a:t>
            </a:r>
            <a:r>
              <a:rPr lang="en-US" sz="1700" baseline="-25000" dirty="0" err="1"/>
              <a:t>opt</a:t>
            </a:r>
            <a:r>
              <a:rPr lang="en-US" sz="1700" dirty="0"/>
              <a:t> = { U→V , U→X , U→Q , UP→O , OQ→Y , OQ→Z , UP→Y }</a:t>
            </a:r>
          </a:p>
          <a:p>
            <a:pPr marL="0" indent="0">
              <a:buNone/>
            </a:pPr>
            <a:endParaRPr lang="fa-IR" sz="1800" dirty="0" smtClean="0"/>
          </a:p>
          <a:p>
            <a:pPr marL="0" indent="0">
              <a:buNone/>
            </a:pPr>
            <a:r>
              <a:rPr lang="fa-IR" sz="1800" dirty="0" smtClean="0"/>
              <a:t>حال </a:t>
            </a:r>
            <a:r>
              <a:rPr lang="fa-IR" sz="1800" dirty="0"/>
              <a:t>مجموعه </a:t>
            </a:r>
            <a:r>
              <a:rPr lang="fa-IR" sz="1800" dirty="0" smtClean="0"/>
              <a:t>صفت های </a:t>
            </a:r>
            <a:r>
              <a:rPr lang="fa-IR" sz="1800" dirty="0"/>
              <a:t>وابسته به تمام مجموعه صفت های چپ </a:t>
            </a:r>
            <a:r>
              <a:rPr lang="fa-IR" sz="1800" dirty="0" smtClean="0"/>
              <a:t>پیکان ها </a:t>
            </a:r>
            <a:r>
              <a:rPr lang="fa-IR" sz="1800" dirty="0"/>
              <a:t>را می یابیم</a:t>
            </a:r>
            <a:r>
              <a:rPr lang="fa-IR" sz="1800" dirty="0" smtClean="0"/>
              <a:t>:</a:t>
            </a:r>
          </a:p>
          <a:p>
            <a:pPr marL="0" indent="0">
              <a:buNone/>
            </a:pPr>
            <a:endParaRPr lang="en-US" sz="1800" dirty="0"/>
          </a:p>
          <a:p>
            <a:pPr marL="0" indent="0" algn="l">
              <a:buNone/>
            </a:pPr>
            <a:r>
              <a:rPr lang="en-US" sz="1700" dirty="0"/>
              <a:t>{U}</a:t>
            </a:r>
            <a:r>
              <a:rPr lang="en-US" sz="1700" baseline="30000" dirty="0"/>
              <a:t>+</a:t>
            </a:r>
            <a:r>
              <a:rPr lang="en-US" sz="1700" dirty="0"/>
              <a:t> , U→V , U→X , U→Q ⇒ {U,V,X,Q</a:t>
            </a:r>
            <a:r>
              <a:rPr lang="en-US" sz="1700" dirty="0" smtClean="0"/>
              <a:t>}</a:t>
            </a:r>
            <a:endParaRPr lang="fa-IR" sz="1700" dirty="0" smtClean="0"/>
          </a:p>
          <a:p>
            <a:pPr marL="0" indent="0" algn="l">
              <a:buNone/>
            </a:pPr>
            <a:r>
              <a:rPr lang="en-US" sz="1700" dirty="0" smtClean="0"/>
              <a:t>{</a:t>
            </a:r>
            <a:r>
              <a:rPr lang="en-US" sz="1700" dirty="0"/>
              <a:t>U,P}</a:t>
            </a:r>
            <a:r>
              <a:rPr lang="en-US" sz="1700" baseline="30000" dirty="0"/>
              <a:t>+</a:t>
            </a:r>
            <a:r>
              <a:rPr lang="en-US" sz="1700" dirty="0"/>
              <a:t> , U→V , U→X , U→Q , UP→O , UP→Y , OQ→Z ⇒ {U,P,V,X,Q,O,Y,Z</a:t>
            </a:r>
            <a:r>
              <a:rPr lang="en-US" sz="1700" dirty="0" smtClean="0"/>
              <a:t>} </a:t>
            </a:r>
          </a:p>
          <a:p>
            <a:pPr marL="0" indent="0" algn="l">
              <a:buNone/>
            </a:pPr>
            <a:r>
              <a:rPr lang="en-US" sz="1700" dirty="0" smtClean="0"/>
              <a:t>{</a:t>
            </a:r>
            <a:r>
              <a:rPr lang="en-US" sz="1700" dirty="0"/>
              <a:t>O,Q}</a:t>
            </a:r>
            <a:r>
              <a:rPr lang="en-US" sz="1700" baseline="30000" dirty="0"/>
              <a:t>+</a:t>
            </a:r>
            <a:r>
              <a:rPr lang="en-US" sz="1700" dirty="0"/>
              <a:t> , OQ→Y , OQ→Z ⇒ {O,Q,Y,Z}</a:t>
            </a:r>
          </a:p>
          <a:p>
            <a:pPr marL="0" indent="0">
              <a:buNone/>
            </a:pPr>
            <a:endParaRPr lang="fa-IR" sz="1700" dirty="0" smtClean="0"/>
          </a:p>
          <a:p>
            <a:pPr marL="0" indent="0">
              <a:buNone/>
            </a:pPr>
            <a:r>
              <a:rPr lang="fa-IR" sz="1800" dirty="0" smtClean="0"/>
              <a:t>نتیجه </a:t>
            </a:r>
            <a:r>
              <a:rPr lang="fa-IR" sz="1800" dirty="0"/>
              <a:t>می گیریم که بیشترین </a:t>
            </a:r>
            <a:r>
              <a:rPr lang="fa-IR" sz="1800" dirty="0" smtClean="0"/>
              <a:t>صفت ها </a:t>
            </a:r>
            <a:r>
              <a:rPr lang="fa-IR" sz="1800" dirty="0"/>
              <a:t>را </a:t>
            </a:r>
            <a:r>
              <a:rPr lang="en-US" sz="1800" dirty="0"/>
              <a:t>{U,P}</a:t>
            </a:r>
            <a:r>
              <a:rPr lang="en-US" sz="1800" baseline="30000" dirty="0"/>
              <a:t>+</a:t>
            </a:r>
            <a:r>
              <a:rPr lang="fa-IR" sz="1800" dirty="0"/>
              <a:t> می دهد. تنها صفتی که وابسته </a:t>
            </a:r>
            <a:r>
              <a:rPr lang="en-US" sz="1800" dirty="0"/>
              <a:t>{U,P}</a:t>
            </a:r>
            <a:r>
              <a:rPr lang="en-US" sz="1800" baseline="30000" dirty="0"/>
              <a:t>+</a:t>
            </a:r>
            <a:r>
              <a:rPr lang="fa-IR" sz="1800" dirty="0"/>
              <a:t> نیست </a:t>
            </a:r>
            <a:r>
              <a:rPr lang="en-US" sz="1800" dirty="0"/>
              <a:t>W</a:t>
            </a:r>
            <a:r>
              <a:rPr lang="fa-IR" sz="1800" dirty="0"/>
              <a:t> می باشد پس </a:t>
            </a:r>
            <a:r>
              <a:rPr lang="en-US" sz="1800" dirty="0"/>
              <a:t>{U,P,W}</a:t>
            </a:r>
            <a:r>
              <a:rPr lang="fa-IR" sz="1800" dirty="0"/>
              <a:t> کلید کاندید است</a:t>
            </a:r>
            <a:r>
              <a:rPr lang="fa-IR" sz="1800" dirty="0" smtClean="0"/>
              <a:t>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fa-IR" sz="1800" dirty="0"/>
              <a:t>کلید کاندید دیگری بدست نمی آید زیرا از </a:t>
            </a:r>
            <a:r>
              <a:rPr lang="en-US" sz="1800" dirty="0"/>
              <a:t>O</a:t>
            </a:r>
            <a:r>
              <a:rPr lang="fa-IR" sz="1800" dirty="0"/>
              <a:t> </a:t>
            </a:r>
            <a:r>
              <a:rPr lang="fa-IR" sz="1800" dirty="0" smtClean="0"/>
              <a:t>و</a:t>
            </a:r>
            <a:r>
              <a:rPr lang="en-US" sz="1800" dirty="0"/>
              <a:t>Q</a:t>
            </a:r>
            <a:r>
              <a:rPr lang="fa-IR" sz="1800" dirty="0" smtClean="0"/>
              <a:t> </a:t>
            </a:r>
            <a:r>
              <a:rPr lang="fa-IR" sz="1800" dirty="0"/>
              <a:t>نمی توان به </a:t>
            </a:r>
            <a:r>
              <a:rPr lang="en-US" sz="1800" dirty="0"/>
              <a:t>W</a:t>
            </a:r>
            <a:r>
              <a:rPr lang="fa-IR" sz="1800" dirty="0"/>
              <a:t> و </a:t>
            </a:r>
            <a:r>
              <a:rPr lang="en-US" sz="1800" dirty="0"/>
              <a:t>U</a:t>
            </a:r>
            <a:r>
              <a:rPr lang="fa-IR" sz="1800" dirty="0"/>
              <a:t> و </a:t>
            </a:r>
            <a:r>
              <a:rPr lang="en-US" sz="1800" dirty="0"/>
              <a:t>P</a:t>
            </a:r>
            <a:r>
              <a:rPr lang="fa-IR" sz="1800" dirty="0"/>
              <a:t> رسید پس ابر کلید در این حالت باید </a:t>
            </a:r>
            <a:r>
              <a:rPr lang="en-US" sz="1800" dirty="0"/>
              <a:t>{O,Q,P,U,W}</a:t>
            </a:r>
            <a:r>
              <a:rPr lang="fa-IR" sz="1800" dirty="0"/>
              <a:t> باشد که کلید کاندید نیست چرا که زیر مجموعه آن یعنی </a:t>
            </a:r>
            <a:r>
              <a:rPr lang="en-US" sz="1800" dirty="0"/>
              <a:t>{U,P,W}</a:t>
            </a:r>
            <a:r>
              <a:rPr lang="fa-IR" sz="1800" dirty="0"/>
              <a:t> کلید کاندید است</a:t>
            </a:r>
            <a:r>
              <a:rPr lang="fa-IR" sz="1800" dirty="0" smtClean="0"/>
              <a:t>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6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پایان فصل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هفتم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624840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" r="1655"/>
          <a:stretch>
            <a:fillRect/>
          </a:stretch>
        </p:blipFill>
        <p:spPr>
          <a:xfrm>
            <a:off x="777875" y="457200"/>
            <a:ext cx="7543800" cy="4724400"/>
          </a:xfrm>
        </p:spPr>
      </p:pic>
    </p:spTree>
    <p:extLst>
      <p:ext uri="{BB962C8B-B14F-4D97-AF65-F5344CB8AC3E}">
        <p14:creationId xmlns:p14="http://schemas.microsoft.com/office/powerpoint/2010/main" val="6861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 flipV="1">
            <a:off x="0" y="6025218"/>
            <a:ext cx="9144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458200" cy="609600"/>
          </a:xfrm>
        </p:spPr>
        <p:txBody>
          <a:bodyPr/>
          <a:lstStyle/>
          <a:p>
            <a:r>
              <a:rPr lang="fa-IR" sz="3200" dirty="0"/>
              <a:t>وابستگی تابعی </a:t>
            </a:r>
            <a:r>
              <a:rPr lang="en-US" sz="3200" dirty="0"/>
              <a:t>(FD= Functional Dependency)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10600" cy="228600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1800" dirty="0" smtClean="0"/>
              <a:t>صفت </a:t>
            </a:r>
            <a:r>
              <a:rPr lang="fa-IR" sz="1800" dirty="0"/>
              <a:t>خاصه </a:t>
            </a:r>
            <a:r>
              <a:rPr lang="en-US" sz="1800" dirty="0"/>
              <a:t>Y</a:t>
            </a:r>
            <a:r>
              <a:rPr lang="fa-IR" sz="1800" dirty="0"/>
              <a:t> از رابطه </a:t>
            </a:r>
            <a:r>
              <a:rPr lang="en-US" sz="1800" dirty="0"/>
              <a:t>R</a:t>
            </a:r>
            <a:r>
              <a:rPr lang="fa-IR" sz="1800" dirty="0"/>
              <a:t> با صفت خاصه </a:t>
            </a:r>
            <a:r>
              <a:rPr lang="en-US" sz="1800" dirty="0"/>
              <a:t>X</a:t>
            </a:r>
            <a:r>
              <a:rPr lang="fa-IR" sz="1800" dirty="0"/>
              <a:t> از رابطه </a:t>
            </a:r>
            <a:r>
              <a:rPr lang="en-US" sz="1800" dirty="0"/>
              <a:t>R</a:t>
            </a:r>
            <a:r>
              <a:rPr lang="fa-IR" sz="1800" dirty="0"/>
              <a:t> وابستگی تابعی دارد و می نویسیم </a:t>
            </a:r>
            <a:r>
              <a:rPr lang="en-US" sz="1800" dirty="0"/>
              <a:t>R.X → R.Y</a:t>
            </a:r>
            <a:r>
              <a:rPr lang="fa-IR" sz="1800" dirty="0"/>
              <a:t> اگر و فقط اگر در طول حیات رابطه، به هر مقدار </a:t>
            </a:r>
            <a:r>
              <a:rPr lang="en-US" sz="1800" dirty="0"/>
              <a:t>X</a:t>
            </a:r>
            <a:r>
              <a:rPr lang="fa-IR" sz="1800" dirty="0"/>
              <a:t> در رابطه </a:t>
            </a:r>
            <a:r>
              <a:rPr lang="en-US" sz="1800" dirty="0"/>
              <a:t>R</a:t>
            </a:r>
            <a:r>
              <a:rPr lang="fa-IR" sz="1800" dirty="0"/>
              <a:t> ، دقیقاً یک مقدار </a:t>
            </a:r>
            <a:r>
              <a:rPr lang="en-US" sz="1800" dirty="0"/>
              <a:t>Y</a:t>
            </a:r>
            <a:r>
              <a:rPr lang="fa-IR" sz="1800" dirty="0"/>
              <a:t> از رابطه </a:t>
            </a:r>
            <a:r>
              <a:rPr lang="en-US" sz="1800" dirty="0"/>
              <a:t>R</a:t>
            </a:r>
            <a:r>
              <a:rPr lang="fa-IR" sz="1800" dirty="0"/>
              <a:t> متناظر باشد. </a:t>
            </a:r>
            <a:r>
              <a:rPr lang="en-US" sz="1800" dirty="0"/>
              <a:t>X</a:t>
            </a:r>
            <a:r>
              <a:rPr lang="fa-IR" sz="1800" dirty="0"/>
              <a:t> و </a:t>
            </a:r>
            <a:r>
              <a:rPr lang="en-US" sz="1800" dirty="0"/>
              <a:t>Y</a:t>
            </a:r>
            <a:r>
              <a:rPr lang="fa-IR" sz="1800" dirty="0"/>
              <a:t> می توانند صفات مرکب باشند. اصطلاحاً می گوییم صفت خاصه </a:t>
            </a:r>
            <a:r>
              <a:rPr lang="en-US" sz="1800" dirty="0"/>
              <a:t>X</a:t>
            </a:r>
            <a:r>
              <a:rPr lang="fa-IR" sz="1800" dirty="0"/>
              <a:t> صفت خاصه </a:t>
            </a:r>
            <a:r>
              <a:rPr lang="en-US" sz="1800" dirty="0"/>
              <a:t>Y</a:t>
            </a:r>
            <a:r>
              <a:rPr lang="fa-IR" sz="1800" dirty="0"/>
              <a:t> را تعیین می کند.</a:t>
            </a:r>
            <a:endParaRPr lang="en-US" sz="1800" dirty="0"/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u="sng" dirty="0"/>
              <a:t>مثال 1: </a:t>
            </a:r>
            <a:endParaRPr lang="fa-IR" sz="2000" b="1" u="sng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solidFill>
                  <a:schemeClr val="accent1">
                    <a:lumMod val="50000"/>
                  </a:schemeClr>
                </a:solidFill>
              </a:rPr>
              <a:t>در 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جدول زیر نام، تابعی از شماره است، ولی فامیل تابعی از نام نیست.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95893"/>
              </p:ext>
            </p:extLst>
          </p:nvPr>
        </p:nvGraphicFramePr>
        <p:xfrm>
          <a:off x="152400" y="3769240"/>
          <a:ext cx="219456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731520"/>
                <a:gridCol w="7315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Mitra" pitchFamily="2" charset="-78"/>
                        </a:rPr>
                        <a:t>شماره</a:t>
                      </a:r>
                      <a:endParaRPr lang="en-US" dirty="0">
                        <a:solidFill>
                          <a:schemeClr val="tx1"/>
                        </a:solidFill>
                        <a:cs typeface="2  Mitra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Mitra" pitchFamily="2" charset="-78"/>
                        </a:rPr>
                        <a:t>نام</a:t>
                      </a:r>
                      <a:endParaRPr lang="en-US" dirty="0">
                        <a:solidFill>
                          <a:schemeClr val="tx1"/>
                        </a:solidFill>
                        <a:cs typeface="2  Mitra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Mitra" pitchFamily="2" charset="-78"/>
                        </a:rPr>
                        <a:t>فامیل</a:t>
                      </a:r>
                      <a:endParaRPr lang="en-US" dirty="0">
                        <a:solidFill>
                          <a:schemeClr val="tx1"/>
                        </a:solidFill>
                        <a:cs typeface="2  Mitra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Mitra" pitchFamily="2" charset="-78"/>
                        </a:rPr>
                        <a:t>11</a:t>
                      </a:r>
                      <a:endParaRPr lang="en-US" dirty="0">
                        <a:solidFill>
                          <a:schemeClr val="tx1"/>
                        </a:solidFill>
                        <a:cs typeface="2  Mitra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Mitra" pitchFamily="2" charset="-78"/>
                        </a:rPr>
                        <a:t>علی</a:t>
                      </a:r>
                      <a:endParaRPr lang="en-US" dirty="0">
                        <a:solidFill>
                          <a:schemeClr val="tx1"/>
                        </a:solidFill>
                        <a:cs typeface="2  Mitra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Mitra" pitchFamily="2" charset="-78"/>
                        </a:rPr>
                        <a:t>حسینی</a:t>
                      </a:r>
                      <a:endParaRPr lang="en-US" dirty="0">
                        <a:solidFill>
                          <a:schemeClr val="tx1"/>
                        </a:solidFill>
                        <a:cs typeface="2  Mitra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Mitra" pitchFamily="2" charset="-78"/>
                        </a:rPr>
                        <a:t>22</a:t>
                      </a:r>
                      <a:endParaRPr lang="en-US" dirty="0">
                        <a:solidFill>
                          <a:schemeClr val="tx1"/>
                        </a:solidFill>
                        <a:cs typeface="2  Mitra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Mitra" pitchFamily="2" charset="-78"/>
                        </a:rPr>
                        <a:t>علی</a:t>
                      </a:r>
                      <a:endParaRPr lang="en-US" dirty="0">
                        <a:solidFill>
                          <a:schemeClr val="tx1"/>
                        </a:solidFill>
                        <a:cs typeface="2  Mitra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2  Mitra" pitchFamily="2" charset="-78"/>
                        </a:rPr>
                        <a:t>کریمی</a:t>
                      </a:r>
                      <a:endParaRPr lang="en-US" dirty="0">
                        <a:solidFill>
                          <a:schemeClr val="tx1"/>
                        </a:solidFill>
                        <a:cs typeface="2  Mitra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731863" y="6322120"/>
            <a:ext cx="2514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112863" y="5179120"/>
            <a:ext cx="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1303363" y="5336480"/>
            <a:ext cx="1310014" cy="782440"/>
          </a:xfrm>
          <a:custGeom>
            <a:avLst/>
            <a:gdLst>
              <a:gd name="connsiteX0" fmla="*/ 0 w 1310014"/>
              <a:gd name="connsiteY0" fmla="*/ 782440 h 782440"/>
              <a:gd name="connsiteX1" fmla="*/ 139700 w 1310014"/>
              <a:gd name="connsiteY1" fmla="*/ 414140 h 782440"/>
              <a:gd name="connsiteX2" fmla="*/ 304800 w 1310014"/>
              <a:gd name="connsiteY2" fmla="*/ 210940 h 782440"/>
              <a:gd name="connsiteX3" fmla="*/ 520700 w 1310014"/>
              <a:gd name="connsiteY3" fmla="*/ 45840 h 782440"/>
              <a:gd name="connsiteX4" fmla="*/ 850900 w 1310014"/>
              <a:gd name="connsiteY4" fmla="*/ 7740 h 782440"/>
              <a:gd name="connsiteX5" fmla="*/ 1117600 w 1310014"/>
              <a:gd name="connsiteY5" fmla="*/ 172840 h 782440"/>
              <a:gd name="connsiteX6" fmla="*/ 1282700 w 1310014"/>
              <a:gd name="connsiteY6" fmla="*/ 490340 h 782440"/>
              <a:gd name="connsiteX7" fmla="*/ 1308100 w 1310014"/>
              <a:gd name="connsiteY7" fmla="*/ 655440 h 78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0014" h="782440">
                <a:moveTo>
                  <a:pt x="0" y="782440"/>
                </a:moveTo>
                <a:cubicBezTo>
                  <a:pt x="44450" y="645915"/>
                  <a:pt x="88900" y="509390"/>
                  <a:pt x="139700" y="414140"/>
                </a:cubicBezTo>
                <a:cubicBezTo>
                  <a:pt x="190500" y="318890"/>
                  <a:pt x="241300" y="272323"/>
                  <a:pt x="304800" y="210940"/>
                </a:cubicBezTo>
                <a:cubicBezTo>
                  <a:pt x="368300" y="149557"/>
                  <a:pt x="429683" y="79707"/>
                  <a:pt x="520700" y="45840"/>
                </a:cubicBezTo>
                <a:cubicBezTo>
                  <a:pt x="611717" y="11973"/>
                  <a:pt x="751417" y="-13427"/>
                  <a:pt x="850900" y="7740"/>
                </a:cubicBezTo>
                <a:cubicBezTo>
                  <a:pt x="950383" y="28907"/>
                  <a:pt x="1045633" y="92407"/>
                  <a:pt x="1117600" y="172840"/>
                </a:cubicBezTo>
                <a:cubicBezTo>
                  <a:pt x="1189567" y="253273"/>
                  <a:pt x="1250950" y="409907"/>
                  <a:pt x="1282700" y="490340"/>
                </a:cubicBezTo>
                <a:cubicBezTo>
                  <a:pt x="1314450" y="570773"/>
                  <a:pt x="1311275" y="613106"/>
                  <a:pt x="1308100" y="65544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1112863" y="5727700"/>
            <a:ext cx="17526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366863" y="5636320"/>
            <a:ext cx="190500" cy="175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422877" y="5640040"/>
            <a:ext cx="190500" cy="175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462238" y="5640040"/>
            <a:ext cx="111778" cy="175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363035" y="5636320"/>
            <a:ext cx="207028" cy="1548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63096" y="6285052"/>
            <a:ext cx="406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11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409924" y="628505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22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71223" y="5543034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علی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221063" y="6137454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شماره</a:t>
            </a:r>
            <a:endParaRPr lang="en-US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4838700" y="6340654"/>
            <a:ext cx="2514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5219700" y="5029200"/>
            <a:ext cx="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27"/>
          <p:cNvSpPr/>
          <p:nvPr/>
        </p:nvSpPr>
        <p:spPr>
          <a:xfrm rot="5400000">
            <a:off x="5332017" y="5291783"/>
            <a:ext cx="966711" cy="782440"/>
          </a:xfrm>
          <a:custGeom>
            <a:avLst/>
            <a:gdLst>
              <a:gd name="connsiteX0" fmla="*/ 0 w 1310014"/>
              <a:gd name="connsiteY0" fmla="*/ 782440 h 782440"/>
              <a:gd name="connsiteX1" fmla="*/ 139700 w 1310014"/>
              <a:gd name="connsiteY1" fmla="*/ 414140 h 782440"/>
              <a:gd name="connsiteX2" fmla="*/ 304800 w 1310014"/>
              <a:gd name="connsiteY2" fmla="*/ 210940 h 782440"/>
              <a:gd name="connsiteX3" fmla="*/ 520700 w 1310014"/>
              <a:gd name="connsiteY3" fmla="*/ 45840 h 782440"/>
              <a:gd name="connsiteX4" fmla="*/ 850900 w 1310014"/>
              <a:gd name="connsiteY4" fmla="*/ 7740 h 782440"/>
              <a:gd name="connsiteX5" fmla="*/ 1117600 w 1310014"/>
              <a:gd name="connsiteY5" fmla="*/ 172840 h 782440"/>
              <a:gd name="connsiteX6" fmla="*/ 1282700 w 1310014"/>
              <a:gd name="connsiteY6" fmla="*/ 490340 h 782440"/>
              <a:gd name="connsiteX7" fmla="*/ 1308100 w 1310014"/>
              <a:gd name="connsiteY7" fmla="*/ 655440 h 78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0014" h="782440">
                <a:moveTo>
                  <a:pt x="0" y="782440"/>
                </a:moveTo>
                <a:cubicBezTo>
                  <a:pt x="44450" y="645915"/>
                  <a:pt x="88900" y="509390"/>
                  <a:pt x="139700" y="414140"/>
                </a:cubicBezTo>
                <a:cubicBezTo>
                  <a:pt x="190500" y="318890"/>
                  <a:pt x="241300" y="272323"/>
                  <a:pt x="304800" y="210940"/>
                </a:cubicBezTo>
                <a:cubicBezTo>
                  <a:pt x="368300" y="149557"/>
                  <a:pt x="429683" y="79707"/>
                  <a:pt x="520700" y="45840"/>
                </a:cubicBezTo>
                <a:cubicBezTo>
                  <a:pt x="611717" y="11973"/>
                  <a:pt x="751417" y="-13427"/>
                  <a:pt x="850900" y="7740"/>
                </a:cubicBezTo>
                <a:cubicBezTo>
                  <a:pt x="950383" y="28907"/>
                  <a:pt x="1045633" y="92407"/>
                  <a:pt x="1117600" y="172840"/>
                </a:cubicBezTo>
                <a:cubicBezTo>
                  <a:pt x="1189567" y="253273"/>
                  <a:pt x="1250950" y="409907"/>
                  <a:pt x="1282700" y="490340"/>
                </a:cubicBezTo>
                <a:cubicBezTo>
                  <a:pt x="1314450" y="570773"/>
                  <a:pt x="1311275" y="613106"/>
                  <a:pt x="1308100" y="65544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rot="20811119" flipH="1">
            <a:off x="5712767" y="5064293"/>
            <a:ext cx="294187" cy="125940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20811119" flipH="1">
            <a:off x="5748395" y="5278383"/>
            <a:ext cx="214056" cy="1456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20811119" flipH="1">
            <a:off x="5752832" y="6019944"/>
            <a:ext cx="214056" cy="1456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20811119" flipH="1" flipV="1">
            <a:off x="5787211" y="6018393"/>
            <a:ext cx="145298" cy="1487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20811119" flipH="1" flipV="1">
            <a:off x="5807995" y="5222560"/>
            <a:ext cx="103728" cy="2368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560421" y="580126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کریمی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542912" y="5098754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حسینی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7353300" y="6170594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نام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655496" y="6365480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/>
              <a:t>علی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58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743200"/>
            <a:ext cx="8534400" cy="3352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800" b="1" u="sng" dirty="0" smtClean="0"/>
              <a:t>مثال </a:t>
            </a:r>
            <a:r>
              <a:rPr lang="fa-IR" sz="2800" b="1" u="sng" dirty="0"/>
              <a:t>2:</a:t>
            </a:r>
            <a:endParaRPr lang="en-US" sz="2800" b="1" u="sng" dirty="0"/>
          </a:p>
          <a:p>
            <a:pPr marL="320040" lvl="1" indent="0">
              <a:buNone/>
            </a:pPr>
            <a:r>
              <a:rPr lang="fa-IR" dirty="0" smtClean="0"/>
              <a:t>در </a:t>
            </a:r>
            <a:r>
              <a:rPr lang="fa-IR" dirty="0"/>
              <a:t>جدول </a:t>
            </a:r>
            <a:r>
              <a:rPr lang="en-US" dirty="0"/>
              <a:t>S</a:t>
            </a:r>
            <a:r>
              <a:rPr lang="fa-IR" dirty="0"/>
              <a:t> ، هر یک از صفات خاصه </a:t>
            </a:r>
            <a:r>
              <a:rPr lang="en-US" dirty="0" err="1"/>
              <a:t>Sname</a:t>
            </a:r>
            <a:r>
              <a:rPr lang="fa-IR" dirty="0"/>
              <a:t>، </a:t>
            </a:r>
            <a:r>
              <a:rPr lang="en-US" dirty="0"/>
              <a:t>status</a:t>
            </a:r>
            <a:r>
              <a:rPr lang="fa-IR" dirty="0"/>
              <a:t> و </a:t>
            </a:r>
            <a:r>
              <a:rPr lang="en-US" dirty="0"/>
              <a:t>city</a:t>
            </a:r>
            <a:r>
              <a:rPr lang="fa-IR" dirty="0"/>
              <a:t> با صفت خاصه </a:t>
            </a:r>
            <a:r>
              <a:rPr lang="en-US" dirty="0"/>
              <a:t>S#</a:t>
            </a:r>
            <a:r>
              <a:rPr lang="fa-IR" dirty="0"/>
              <a:t> از همین جدول وابستگی تابعی دارند زیرا به هر مقدار از </a:t>
            </a:r>
            <a:r>
              <a:rPr lang="en-US" dirty="0"/>
              <a:t>S#</a:t>
            </a:r>
            <a:r>
              <a:rPr lang="fa-IR" dirty="0"/>
              <a:t> در این رابطه فقط یک مقدار از </a:t>
            </a:r>
            <a:r>
              <a:rPr lang="en-US" dirty="0" err="1"/>
              <a:t>Sname</a:t>
            </a:r>
            <a:r>
              <a:rPr lang="fa-IR" dirty="0"/>
              <a:t> ، یک مقدار از </a:t>
            </a:r>
            <a:r>
              <a:rPr lang="en-US" dirty="0"/>
              <a:t>status</a:t>
            </a:r>
            <a:r>
              <a:rPr lang="fa-IR" dirty="0"/>
              <a:t> و یک مقدار از </a:t>
            </a:r>
            <a:r>
              <a:rPr lang="en-US" dirty="0"/>
              <a:t>city</a:t>
            </a:r>
            <a:r>
              <a:rPr lang="fa-IR" dirty="0"/>
              <a:t> متناظر است. یعنی: 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S.S# → </a:t>
            </a:r>
            <a:r>
              <a:rPr lang="en-US" dirty="0" err="1"/>
              <a:t>S.city</a:t>
            </a:r>
            <a:r>
              <a:rPr lang="en-US" dirty="0"/>
              <a:t> 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S.S</a:t>
            </a:r>
            <a:r>
              <a:rPr lang="en-US" dirty="0"/>
              <a:t># → </a:t>
            </a:r>
            <a:r>
              <a:rPr lang="en-US" dirty="0" err="1"/>
              <a:t>S.status</a:t>
            </a:r>
            <a:r>
              <a:rPr lang="en-US" dirty="0"/>
              <a:t> 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S.S</a:t>
            </a:r>
            <a:r>
              <a:rPr lang="en-US" dirty="0"/>
              <a:t># → </a:t>
            </a:r>
            <a:r>
              <a:rPr lang="en-US" dirty="0" err="1" smtClean="0"/>
              <a:t>S.Sname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/>
              <a:t>یا بطور </a:t>
            </a:r>
            <a:r>
              <a:rPr lang="fa-IR" dirty="0" smtClean="0"/>
              <a:t>خلاصه:       </a:t>
            </a:r>
            <a:r>
              <a:rPr lang="en-US" dirty="0"/>
              <a:t>S.S# → S.(</a:t>
            </a:r>
            <a:r>
              <a:rPr lang="en-US" dirty="0" err="1"/>
              <a:t>Sname</a:t>
            </a:r>
            <a:r>
              <a:rPr lang="en-US" dirty="0"/>
              <a:t>, </a:t>
            </a:r>
            <a:r>
              <a:rPr lang="en-US" dirty="0" err="1"/>
              <a:t>ststus</a:t>
            </a:r>
            <a:r>
              <a:rPr lang="en-US" dirty="0"/>
              <a:t>, city)</a:t>
            </a:r>
          </a:p>
          <a:p>
            <a:pPr marL="0" indent="0" algn="l" rtl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44980"/>
              </p:ext>
            </p:extLst>
          </p:nvPr>
        </p:nvGraphicFramePr>
        <p:xfrm>
          <a:off x="210765" y="533400"/>
          <a:ext cx="4038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0868"/>
                <a:gridCol w="890868"/>
                <a:gridCol w="1128432"/>
                <a:gridCol w="11284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S#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Sname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None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status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None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city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Sn1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Sn2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Sn3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Sn4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Sn5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4800" y="10743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4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762000"/>
            <a:ext cx="7924800" cy="5334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b="1" u="sng" dirty="0"/>
              <a:t>مثال 3: </a:t>
            </a:r>
            <a:endParaRPr lang="fa-IR" b="1" u="sng" dirty="0" smtClean="0"/>
          </a:p>
          <a:p>
            <a:pPr marL="320040" lvl="1" indent="0" algn="just">
              <a:buNone/>
            </a:pPr>
            <a:r>
              <a:rPr lang="fa-IR" dirty="0" smtClean="0"/>
              <a:t>در </a:t>
            </a:r>
            <a:r>
              <a:rPr lang="fa-IR" dirty="0"/>
              <a:t>جدول </a:t>
            </a:r>
            <a:r>
              <a:rPr lang="en-US" dirty="0"/>
              <a:t>SP</a:t>
            </a:r>
            <a:r>
              <a:rPr lang="fa-IR" dirty="0"/>
              <a:t> داریم: </a:t>
            </a:r>
            <a:endParaRPr lang="fa-IR" dirty="0" smtClean="0"/>
          </a:p>
          <a:p>
            <a:pPr marL="320040" lvl="1" indent="0" algn="l">
              <a:buNone/>
            </a:pPr>
            <a:r>
              <a:rPr lang="en-US" dirty="0" smtClean="0"/>
              <a:t>SP</a:t>
            </a:r>
            <a:r>
              <a:rPr lang="en-US" dirty="0"/>
              <a:t>.(S#,P#) → </a:t>
            </a:r>
            <a:r>
              <a:rPr lang="en-US" dirty="0" err="1"/>
              <a:t>SP.Qty</a:t>
            </a:r>
            <a:r>
              <a:rPr lang="fa-IR" dirty="0"/>
              <a:t> </a:t>
            </a:r>
            <a:endParaRPr lang="fa-IR" dirty="0" smtClean="0"/>
          </a:p>
          <a:p>
            <a:pPr marL="320040" lvl="1" indent="0" algn="just">
              <a:buNone/>
            </a:pPr>
            <a:r>
              <a:rPr lang="fa-IR" dirty="0" smtClean="0"/>
              <a:t>یعنی </a:t>
            </a:r>
            <a:r>
              <a:rPr lang="en-US" dirty="0" err="1"/>
              <a:t>Qty</a:t>
            </a:r>
            <a:r>
              <a:rPr lang="fa-IR" dirty="0"/>
              <a:t> با </a:t>
            </a:r>
            <a:r>
              <a:rPr lang="en-US" dirty="0"/>
              <a:t>(S#,P#)</a:t>
            </a:r>
            <a:r>
              <a:rPr lang="fa-IR" dirty="0"/>
              <a:t> وابستگی تابعی دارد</a:t>
            </a:r>
            <a:r>
              <a:rPr lang="fa-IR" dirty="0" smtClean="0"/>
              <a:t>.</a:t>
            </a:r>
          </a:p>
          <a:p>
            <a:pPr marL="320040" lvl="1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fa-IR" b="1" u="sng" dirty="0"/>
              <a:t>نکته</a:t>
            </a:r>
            <a:r>
              <a:rPr lang="fa-IR" b="1" u="sng" dirty="0" smtClean="0"/>
              <a:t>:</a:t>
            </a:r>
          </a:p>
          <a:p>
            <a:pPr lvl="1" algn="just"/>
            <a:r>
              <a:rPr lang="fa-IR" dirty="0" smtClean="0"/>
              <a:t> </a:t>
            </a:r>
            <a:r>
              <a:rPr lang="fa-IR" dirty="0"/>
              <a:t>اگر </a:t>
            </a:r>
            <a:r>
              <a:rPr lang="en-US" dirty="0"/>
              <a:t>X</a:t>
            </a:r>
            <a:r>
              <a:rPr lang="fa-IR" dirty="0"/>
              <a:t> کلید کاندید و به ویژه کلید اصلی رابطه </a:t>
            </a:r>
            <a:r>
              <a:rPr lang="en-US" dirty="0"/>
              <a:t>R</a:t>
            </a:r>
            <a:r>
              <a:rPr lang="fa-IR" dirty="0"/>
              <a:t> باشد، آنگاه هر صفت خاصه دیگر این رابطه الزاماً با </a:t>
            </a:r>
            <a:r>
              <a:rPr lang="en-US" dirty="0"/>
              <a:t>X</a:t>
            </a:r>
            <a:r>
              <a:rPr lang="fa-IR" dirty="0"/>
              <a:t> وابستگی تابعی دارد چرا که طبق تعریف کلید کاندید یکتایی مقدار دارد</a:t>
            </a:r>
            <a:r>
              <a:rPr lang="fa-IR" dirty="0" smtClean="0"/>
              <a:t>.</a:t>
            </a:r>
          </a:p>
          <a:p>
            <a:pPr lvl="1" algn="just"/>
            <a:r>
              <a:rPr lang="fa-IR" dirty="0" smtClean="0"/>
              <a:t> </a:t>
            </a:r>
            <a:r>
              <a:rPr lang="fa-IR" dirty="0"/>
              <a:t>البته در تعریف وابستگی تابعی الزامی ندارد که صفت خاصه </a:t>
            </a:r>
            <a:r>
              <a:rPr lang="en-US" dirty="0"/>
              <a:t>X</a:t>
            </a:r>
            <a:r>
              <a:rPr lang="fa-IR" dirty="0"/>
              <a:t> کلید رابطه باشد، به بیان دیگر لزومی ندارد که مقدار </a:t>
            </a:r>
            <a:r>
              <a:rPr lang="en-US" dirty="0"/>
              <a:t>X</a:t>
            </a:r>
            <a:r>
              <a:rPr lang="fa-IR" dirty="0"/>
              <a:t> فقط در یک تاپل از رابطه </a:t>
            </a:r>
            <a:r>
              <a:rPr lang="en-US" dirty="0"/>
              <a:t>R</a:t>
            </a:r>
            <a:r>
              <a:rPr lang="fa-IR" dirty="0"/>
              <a:t> وجود داشته باشد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810000" y="5678964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R.X → R.Y</a:t>
            </a:r>
            <a:r>
              <a:rPr lang="fa-I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4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610600" cy="579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u="sng" dirty="0" smtClean="0"/>
              <a:t>مثال </a:t>
            </a:r>
            <a:r>
              <a:rPr lang="fa-IR" b="1" u="sng" dirty="0"/>
              <a:t>4: </a:t>
            </a:r>
            <a:endParaRPr lang="en-US" b="1" u="sng" dirty="0"/>
          </a:p>
          <a:p>
            <a:pPr marL="0" indent="0">
              <a:buNone/>
            </a:pPr>
            <a:r>
              <a:rPr lang="ar-SA" dirty="0"/>
              <a:t>در جدول </a:t>
            </a:r>
            <a:r>
              <a:rPr lang="en-US" dirty="0" smtClean="0"/>
              <a:t>SP’</a:t>
            </a:r>
            <a:r>
              <a:rPr lang="ar-SA" dirty="0" smtClean="0"/>
              <a:t> </a:t>
            </a:r>
            <a:r>
              <a:rPr lang="fa-IR" dirty="0" smtClean="0"/>
              <a:t> </a:t>
            </a:r>
            <a:r>
              <a:rPr lang="ar-SA" dirty="0" smtClean="0"/>
              <a:t>داریم</a:t>
            </a:r>
            <a:r>
              <a:rPr lang="ar-SA" dirty="0"/>
              <a:t>: </a:t>
            </a:r>
            <a:r>
              <a:rPr lang="fa-IR" dirty="0" smtClean="0"/>
              <a:t>           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r>
              <a:rPr lang="fa-IR" dirty="0" smtClean="0"/>
              <a:t>                          </a:t>
            </a:r>
            <a:r>
              <a:rPr lang="en-US" dirty="0" smtClean="0"/>
              <a:t>SP</a:t>
            </a:r>
            <a:r>
              <a:rPr lang="en-US" dirty="0"/>
              <a:t>’.S# → </a:t>
            </a:r>
            <a:r>
              <a:rPr lang="en-US" dirty="0" err="1"/>
              <a:t>SP’.</a:t>
            </a:r>
            <a:r>
              <a:rPr lang="en-US" dirty="0" err="1" smtClean="0"/>
              <a:t>status</a:t>
            </a:r>
            <a:r>
              <a:rPr lang="fa-IR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sz="2000" dirty="0"/>
          </a:p>
          <a:p>
            <a:pPr marL="0" indent="0" algn="just">
              <a:buNone/>
            </a:pPr>
            <a:r>
              <a:rPr lang="fa-IR" sz="2000" dirty="0" smtClean="0"/>
              <a:t>توجه </a:t>
            </a:r>
            <a:r>
              <a:rPr lang="fa-IR" sz="2000" dirty="0"/>
              <a:t>کنید که در جدول </a:t>
            </a:r>
            <a:r>
              <a:rPr lang="en-US" sz="2000" dirty="0"/>
              <a:t>SP’</a:t>
            </a:r>
            <a:r>
              <a:rPr lang="fa-IR" sz="2000" dirty="0"/>
              <a:t> مقدار </a:t>
            </a:r>
            <a:r>
              <a:rPr lang="en-US" sz="2000" dirty="0"/>
              <a:t>S#</a:t>
            </a:r>
            <a:r>
              <a:rPr lang="fa-IR" sz="2000" dirty="0"/>
              <a:t> تکرار شده است ولی برای هر </a:t>
            </a:r>
            <a:r>
              <a:rPr lang="en-US" sz="2000" dirty="0"/>
              <a:t>S#</a:t>
            </a:r>
            <a:r>
              <a:rPr lang="fa-IR" sz="2000" dirty="0"/>
              <a:t> فقط یک مقدار </a:t>
            </a:r>
            <a:r>
              <a:rPr lang="en-US" sz="2000" dirty="0" smtClean="0"/>
              <a:t>status</a:t>
            </a:r>
            <a:r>
              <a:rPr lang="fa-IR" sz="2000" dirty="0" smtClean="0"/>
              <a:t> </a:t>
            </a:r>
            <a:r>
              <a:rPr lang="fa-IR" sz="2000" dirty="0"/>
              <a:t>وجود دارد</a:t>
            </a:r>
            <a:r>
              <a:rPr lang="fa-IR" sz="2000" dirty="0" smtClean="0"/>
              <a:t>.</a:t>
            </a:r>
            <a:endParaRPr lang="en-US" sz="2000" dirty="0" smtClean="0"/>
          </a:p>
          <a:p>
            <a:pPr marL="0" indent="0" algn="just">
              <a:buNone/>
            </a:pPr>
            <a:r>
              <a:rPr lang="fa-IR" sz="2000" dirty="0" smtClean="0"/>
              <a:t>با </a:t>
            </a:r>
            <a:r>
              <a:rPr lang="fa-IR" sz="2000" dirty="0"/>
              <a:t>توجه به مثال فوق می توان تعریف زیر را نیز برای </a:t>
            </a:r>
            <a:r>
              <a:rPr lang="en-US" sz="2000" dirty="0"/>
              <a:t>FD</a:t>
            </a:r>
            <a:r>
              <a:rPr lang="fa-IR" sz="2000" dirty="0"/>
              <a:t> ارائه کرد:</a:t>
            </a:r>
            <a:endParaRPr lang="en-US" sz="2000" dirty="0"/>
          </a:p>
          <a:p>
            <a:pPr marL="0" indent="0" algn="ctr">
              <a:buNone/>
            </a:pP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صفت خاصه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Y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 از رابطه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R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 با صفت خاصه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X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 از رابطه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R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 وابستگی تابعی دارد اگر و فقط اگر هر وقت در دو تاپل از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R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 ، یک مقدار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 X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 وجود داشته باشد، مقدار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Y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</a:rPr>
              <a:t> نیز در آن دو تاپل یکسان باشد</a:t>
            </a:r>
            <a:r>
              <a:rPr lang="fa-IR" sz="20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905400"/>
              </p:ext>
            </p:extLst>
          </p:nvPr>
        </p:nvGraphicFramePr>
        <p:xfrm>
          <a:off x="472405" y="929164"/>
          <a:ext cx="2926080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731520"/>
                <a:gridCol w="731520"/>
                <a:gridCol w="731520"/>
                <a:gridCol w="731520"/>
              </a:tblGrid>
              <a:tr h="36576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B Nazanin"/>
                        </a:rPr>
                        <a:t>S#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P#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Qty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B Nazanin"/>
                        </a:rPr>
                        <a:t>Status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S1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P1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S1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P2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200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S1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P3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B Nazanin"/>
                        </a:rPr>
                        <a:t>400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S1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P4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200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S1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P5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S1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P6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S2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P1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S2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P2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B Nazanin"/>
                        </a:rPr>
                        <a:t>400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B Nazani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676400" y="450334"/>
            <a:ext cx="518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en-US" dirty="0"/>
              <a:t>SP’</a:t>
            </a:r>
          </a:p>
        </p:txBody>
      </p:sp>
      <p:sp>
        <p:nvSpPr>
          <p:cNvPr id="6" name="Rectangle 5"/>
          <p:cNvSpPr/>
          <p:nvPr/>
        </p:nvSpPr>
        <p:spPr>
          <a:xfrm>
            <a:off x="3962400" y="6324600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R.X → R.Y</a:t>
            </a:r>
            <a:r>
              <a:rPr lang="fa-I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15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763000" cy="838200"/>
          </a:xfrm>
        </p:spPr>
        <p:txBody>
          <a:bodyPr/>
          <a:lstStyle/>
          <a:p>
            <a:r>
              <a:rPr lang="en-US" sz="2000" dirty="0" smtClean="0"/>
              <a:t>: FD   </a:t>
            </a:r>
            <a:r>
              <a:rPr lang="fa-IR" sz="2000" dirty="0" smtClean="0"/>
              <a:t>  </a:t>
            </a:r>
            <a:r>
              <a:rPr lang="fa-IR" sz="2000" dirty="0" smtClean="0">
                <a:solidFill>
                  <a:schemeClr val="accent1">
                    <a:lumMod val="50000"/>
                  </a:schemeClr>
                </a:solidFill>
              </a:rPr>
              <a:t>صفت 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</a:rPr>
              <a:t>خاصه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Y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</a:rPr>
              <a:t> از رابطه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R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</a:rPr>
              <a:t> با صفت خاصه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X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</a:rPr>
              <a:t> از رابطه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R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</a:rPr>
              <a:t> وابستگی تابعی دارد اگر و فقط اگر هر وقت در دو تاپل از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R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</a:rPr>
              <a:t> ، یک مقدار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X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</a:rPr>
              <a:t> وجود داشته باشد، مقدار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Y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</a:rPr>
              <a:t> نیز در آن دو تاپل یکسان باشد</a:t>
            </a:r>
            <a:r>
              <a:rPr lang="fa-IR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305800" cy="4419600"/>
          </a:xfrm>
        </p:spPr>
        <p:txBody>
          <a:bodyPr/>
          <a:lstStyle/>
          <a:p>
            <a:pPr marL="0" indent="0">
              <a:buNone/>
            </a:pPr>
            <a:r>
              <a:rPr lang="fa-IR" dirty="0"/>
              <a:t>تعریف فوق مشابه تعریف تابع در ریاضیات معمولی است که می گوید : رابطه ای تابع است که به ازاء هر زوج مرتب که عضو اول یکسان دارند، عضو دوم </a:t>
            </a:r>
            <a:r>
              <a:rPr lang="fa-IR" dirty="0" smtClean="0"/>
              <a:t>آن ها </a:t>
            </a:r>
            <a:r>
              <a:rPr lang="fa-IR" dirty="0"/>
              <a:t>نیز یکسان باشد. </a:t>
            </a:r>
            <a:endParaRPr lang="fa-IR" dirty="0" smtClean="0"/>
          </a:p>
          <a:p>
            <a:pPr marL="0" indent="0">
              <a:buNone/>
            </a:pPr>
            <a:r>
              <a:rPr lang="fa-IR" b="1" dirty="0" smtClean="0"/>
              <a:t>مثلاً</a:t>
            </a:r>
            <a:r>
              <a:rPr lang="fa-IR" b="1" dirty="0"/>
              <a:t>:</a:t>
            </a:r>
            <a:endParaRPr lang="en-US" b="1" dirty="0"/>
          </a:p>
          <a:p>
            <a:pPr marL="0" indent="0">
              <a:buNone/>
            </a:pPr>
            <a:r>
              <a:rPr lang="fa-IR" dirty="0"/>
              <a:t>رابطه زیر تابع است اگر </a:t>
            </a:r>
            <a:r>
              <a:rPr lang="en-US" dirty="0"/>
              <a:t>b=c</a:t>
            </a:r>
            <a:r>
              <a:rPr lang="fa-IR" dirty="0"/>
              <a:t> باشد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R = { (</a:t>
            </a:r>
            <a:r>
              <a:rPr lang="en-US" dirty="0" err="1"/>
              <a:t>a,b</a:t>
            </a:r>
            <a:r>
              <a:rPr lang="en-US" dirty="0"/>
              <a:t>) (</a:t>
            </a:r>
            <a:r>
              <a:rPr lang="en-US" dirty="0" err="1"/>
              <a:t>a,c</a:t>
            </a:r>
            <a:r>
              <a:rPr lang="en-US" dirty="0"/>
              <a:t>) } </a:t>
            </a:r>
            <a:r>
              <a:rPr lang="fa-IR" dirty="0" smtClean="0"/>
              <a:t> </a:t>
            </a:r>
            <a:endParaRPr lang="en-US" dirty="0" smtClean="0"/>
          </a:p>
          <a:p>
            <a:pPr marL="0" indent="0">
              <a:buNone/>
            </a:pPr>
            <a:r>
              <a:rPr lang="fa-IR" b="1" u="sng" dirty="0" smtClean="0"/>
              <a:t>تعریف: </a:t>
            </a:r>
          </a:p>
          <a:p>
            <a:pPr marL="320040" lvl="1" indent="0">
              <a:buNone/>
            </a:pPr>
            <a:r>
              <a:rPr lang="fa-IR" dirty="0" smtClean="0"/>
              <a:t>به سمت چپ یک </a:t>
            </a:r>
            <a:r>
              <a:rPr lang="en-US" dirty="0" smtClean="0"/>
              <a:t>FD</a:t>
            </a:r>
            <a:r>
              <a:rPr lang="fa-IR" dirty="0" smtClean="0"/>
              <a:t> ، دترمینان و به سمت راست آن وابسته می گویند.</a:t>
            </a:r>
            <a:endParaRPr lang="en-US" dirty="0" smtClean="0"/>
          </a:p>
          <a:p>
            <a:pPr marL="320040" lvl="1" indent="0">
              <a:buNone/>
            </a:pPr>
            <a:r>
              <a:rPr lang="fa-IR" b="1" dirty="0" smtClean="0"/>
              <a:t>مثلاً</a:t>
            </a:r>
            <a:r>
              <a:rPr lang="fa-IR" dirty="0" smtClean="0"/>
              <a:t> </a:t>
            </a:r>
            <a:r>
              <a:rPr lang="fa-IR" dirty="0"/>
              <a:t>در </a:t>
            </a:r>
            <a:r>
              <a:rPr lang="en-US" dirty="0"/>
              <a:t>A→B</a:t>
            </a:r>
            <a:r>
              <a:rPr lang="fa-IR" dirty="0"/>
              <a:t> ، به </a:t>
            </a:r>
            <a:r>
              <a:rPr lang="en-US" dirty="0"/>
              <a:t>A</a:t>
            </a:r>
            <a:r>
              <a:rPr lang="fa-IR" dirty="0"/>
              <a:t> دترمینان و به </a:t>
            </a:r>
            <a:r>
              <a:rPr lang="en-US" dirty="0"/>
              <a:t>B</a:t>
            </a:r>
            <a:r>
              <a:rPr lang="fa-IR" dirty="0"/>
              <a:t> وابسته گفته می شود.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7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5326</TotalTime>
  <Words>4510</Words>
  <Application>Microsoft Office PowerPoint</Application>
  <PresentationFormat>On-screen Show (4:3)</PresentationFormat>
  <Paragraphs>642</Paragraphs>
  <Slides>44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NewsPrint</vt:lpstr>
      <vt:lpstr>پایگاه داده ها  فصل هفتم: وابستگی تابعی</vt:lpstr>
      <vt:lpstr>فهرست مطالب</vt:lpstr>
      <vt:lpstr>PowerPoint Presentation</vt:lpstr>
      <vt:lpstr>وابستگی تابعی</vt:lpstr>
      <vt:lpstr>وابستگی تابعی (FD= Functional Dependency)</vt:lpstr>
      <vt:lpstr>PowerPoint Presentation</vt:lpstr>
      <vt:lpstr>PowerPoint Presentation</vt:lpstr>
      <vt:lpstr>PowerPoint Presentation</vt:lpstr>
      <vt:lpstr>: FD     صفت خاصه Y از رابطه R با صفت خاصه X از رابطه R وابستگی تابعی دارد اگر و فقط اگر هر وقت در دو تاپل از R ، یک مقدار  X وجود داشته باشد، مقدار Y نیز در آن دو تاپل یکسان باشد.</vt:lpstr>
      <vt:lpstr>PowerPoint Presentation</vt:lpstr>
      <vt:lpstr>وابستگی تابعی کامل (FFD = Full Functional Dependency)</vt:lpstr>
      <vt:lpstr>PowerPoint Presentation</vt:lpstr>
      <vt:lpstr>PowerPoint Presentation</vt:lpstr>
      <vt:lpstr>مجموعه پوششی وابستگی (بستار وابستگی)</vt:lpstr>
      <vt:lpstr>PowerPoint Presentation</vt:lpstr>
      <vt:lpstr>PowerPoint Presentation</vt:lpstr>
      <vt:lpstr>قواعد دیگر برای سهولت بخشیدن استخراج F+ </vt:lpstr>
      <vt:lpstr>قواعد دیگر برای سهولت بخشیدن استخراج F+ </vt:lpstr>
      <vt:lpstr>PowerPoint Presentation</vt:lpstr>
      <vt:lpstr>PowerPoint Presentation</vt:lpstr>
      <vt:lpstr>PowerPoint Presentation</vt:lpstr>
      <vt:lpstr>PowerPoint Presentation</vt:lpstr>
      <vt:lpstr>نمودار وابستگی تابعی (FD Diagram)</vt:lpstr>
      <vt:lpstr>PowerPoint Presentation</vt:lpstr>
      <vt:lpstr>مجموعه وابستگی بهینه و مجموعه وابستگی کمینه (کاهش ناپذیر)</vt:lpstr>
      <vt:lpstr>مجموعه وابستگی بهینه و مجموعه وابستگی کمینه (کاهش ناپذیر)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بستار (Closure) مجموعه ای از صفات</vt:lpstr>
      <vt:lpstr>PowerPoint Presentation</vt:lpstr>
      <vt:lpstr>PowerPoint Presentation</vt:lpstr>
      <vt:lpstr>بدست آوردن بستار مجموعه ای از صفات دو کاربرد اصلی دارد:</vt:lpstr>
      <vt:lpstr>بدست آوردن کلیدهای کاندید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هفتم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پایگاه داده ها</dc:title>
  <dc:creator>vahide</dc:creator>
  <cp:lastModifiedBy>vahide</cp:lastModifiedBy>
  <cp:revision>433</cp:revision>
  <dcterms:created xsi:type="dcterms:W3CDTF">2006-08-16T00:00:00Z</dcterms:created>
  <dcterms:modified xsi:type="dcterms:W3CDTF">2014-08-23T05:29:00Z</dcterms:modified>
</cp:coreProperties>
</file>